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0"/>
  </p:notesMasterIdLst>
  <p:sldIdLst>
    <p:sldId id="261" r:id="rId2"/>
    <p:sldId id="260" r:id="rId3"/>
    <p:sldId id="264" r:id="rId4"/>
    <p:sldId id="380" r:id="rId5"/>
    <p:sldId id="379" r:id="rId6"/>
    <p:sldId id="382" r:id="rId7"/>
    <p:sldId id="257" r:id="rId8"/>
    <p:sldId id="381" r:id="rId9"/>
    <p:sldId id="383" r:id="rId10"/>
    <p:sldId id="377" r:id="rId11"/>
    <p:sldId id="366" r:id="rId12"/>
    <p:sldId id="386" r:id="rId13"/>
    <p:sldId id="384" r:id="rId14"/>
    <p:sldId id="385" r:id="rId15"/>
    <p:sldId id="387" r:id="rId16"/>
    <p:sldId id="388" r:id="rId17"/>
    <p:sldId id="390" r:id="rId18"/>
    <p:sldId id="389" r:id="rId19"/>
    <p:sldId id="391" r:id="rId20"/>
    <p:sldId id="392" r:id="rId21"/>
    <p:sldId id="393" r:id="rId22"/>
    <p:sldId id="394" r:id="rId23"/>
    <p:sldId id="395" r:id="rId24"/>
    <p:sldId id="396" r:id="rId25"/>
    <p:sldId id="397" r:id="rId26"/>
    <p:sldId id="398" r:id="rId27"/>
    <p:sldId id="399" r:id="rId28"/>
    <p:sldId id="400" r:id="rId2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7672"/>
    <a:srgbClr val="329B4F"/>
    <a:srgbClr val="F8A02B"/>
    <a:srgbClr val="7030A0"/>
    <a:srgbClr val="701E5C"/>
    <a:srgbClr val="0B6937"/>
    <a:srgbClr val="42B649"/>
    <a:srgbClr val="1B9A7F"/>
    <a:srgbClr val="8CC63E"/>
    <a:srgbClr val="EF41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60" autoAdjust="0"/>
    <p:restoredTop sz="94660"/>
  </p:normalViewPr>
  <p:slideViewPr>
    <p:cSldViewPr snapToGrid="0">
      <p:cViewPr varScale="1">
        <p:scale>
          <a:sx n="68" d="100"/>
          <a:sy n="68" d="100"/>
        </p:scale>
        <p:origin x="6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3B1BF1-EC54-4FD4-842F-6B7A4C5C898E}" type="datetimeFigureOut">
              <a:rPr lang="es-CO" smtClean="0"/>
              <a:t>10/05/2025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BB15D7-B8AA-4109-A575-8082CFAD6983}" type="slidenum">
              <a:rPr lang="es-CO" smtClean="0"/>
              <a:t>‹Nº›</a:t>
            </a:fld>
            <a:endParaRPr lang="es-CO"/>
          </a:p>
        </p:txBody>
      </p:sp>
    </p:spTree>
    <p:extLst>
      <p:ext uri="{BB962C8B-B14F-4D97-AF65-F5344CB8AC3E}">
        <p14:creationId xmlns:p14="http://schemas.microsoft.com/office/powerpoint/2010/main" val="2237476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305B7C0D-635D-4C73-A724-43B4BE33A87F}" type="datetimeFigureOut">
              <a:rPr lang="es-CO" smtClean="0"/>
              <a:t>10/05/2025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140AAF6D-CF2C-47BB-B643-08B36E275F68}" type="slidenum">
              <a:rPr lang="es-CO" smtClean="0"/>
              <a:t>‹Nº›</a:t>
            </a:fld>
            <a:endParaRPr lang="es-CO"/>
          </a:p>
        </p:txBody>
      </p:sp>
    </p:spTree>
    <p:extLst>
      <p:ext uri="{BB962C8B-B14F-4D97-AF65-F5344CB8AC3E}">
        <p14:creationId xmlns:p14="http://schemas.microsoft.com/office/powerpoint/2010/main" val="4258290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05B7C0D-635D-4C73-A724-43B4BE33A87F}" type="datetimeFigureOut">
              <a:rPr lang="es-CO" smtClean="0"/>
              <a:t>10/05/2025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140AAF6D-CF2C-47BB-B643-08B36E275F68}" type="slidenum">
              <a:rPr lang="es-CO" smtClean="0"/>
              <a:t>‹Nº›</a:t>
            </a:fld>
            <a:endParaRPr lang="es-CO"/>
          </a:p>
        </p:txBody>
      </p:sp>
    </p:spTree>
    <p:extLst>
      <p:ext uri="{BB962C8B-B14F-4D97-AF65-F5344CB8AC3E}">
        <p14:creationId xmlns:p14="http://schemas.microsoft.com/office/powerpoint/2010/main" val="1589456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05B7C0D-635D-4C73-A724-43B4BE33A87F}" type="datetimeFigureOut">
              <a:rPr lang="es-CO" smtClean="0"/>
              <a:t>10/05/2025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140AAF6D-CF2C-47BB-B643-08B36E275F68}" type="slidenum">
              <a:rPr lang="es-CO" smtClean="0"/>
              <a:t>‹Nº›</a:t>
            </a:fld>
            <a:endParaRPr lang="es-CO"/>
          </a:p>
        </p:txBody>
      </p:sp>
    </p:spTree>
    <p:extLst>
      <p:ext uri="{BB962C8B-B14F-4D97-AF65-F5344CB8AC3E}">
        <p14:creationId xmlns:p14="http://schemas.microsoft.com/office/powerpoint/2010/main" val="1882248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DCFBB"/>
          </a:solidFill>
          <a:ln/>
        </p:spPr>
      </p:sp>
      <p:sp>
        <p:nvSpPr>
          <p:cNvPr id="3" name="Shape 1"/>
          <p:cNvSpPr/>
          <p:nvPr/>
        </p:nvSpPr>
        <p:spPr>
          <a:xfrm>
            <a:off x="0" y="0"/>
            <a:ext cx="12192000" cy="6858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4512902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DCFBB"/>
          </a:solidFill>
          <a:ln/>
        </p:spPr>
      </p:sp>
      <p:sp>
        <p:nvSpPr>
          <p:cNvPr id="3" name="Shape 1"/>
          <p:cNvSpPr/>
          <p:nvPr/>
        </p:nvSpPr>
        <p:spPr>
          <a:xfrm>
            <a:off x="0" y="0"/>
            <a:ext cx="12192000" cy="68580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749012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05B7C0D-635D-4C73-A724-43B4BE33A87F}" type="datetimeFigureOut">
              <a:rPr lang="es-CO" smtClean="0"/>
              <a:t>10/05/2025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140AAF6D-CF2C-47BB-B643-08B36E275F68}" type="slidenum">
              <a:rPr lang="es-CO" smtClean="0"/>
              <a:t>‹Nº›</a:t>
            </a:fld>
            <a:endParaRPr lang="es-CO"/>
          </a:p>
        </p:txBody>
      </p:sp>
    </p:spTree>
    <p:extLst>
      <p:ext uri="{BB962C8B-B14F-4D97-AF65-F5344CB8AC3E}">
        <p14:creationId xmlns:p14="http://schemas.microsoft.com/office/powerpoint/2010/main" val="2827974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305B7C0D-635D-4C73-A724-43B4BE33A87F}" type="datetimeFigureOut">
              <a:rPr lang="es-CO" smtClean="0"/>
              <a:t>10/05/2025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140AAF6D-CF2C-47BB-B643-08B36E275F68}" type="slidenum">
              <a:rPr lang="es-CO" smtClean="0"/>
              <a:t>‹Nº›</a:t>
            </a:fld>
            <a:endParaRPr lang="es-CO"/>
          </a:p>
        </p:txBody>
      </p:sp>
    </p:spTree>
    <p:extLst>
      <p:ext uri="{BB962C8B-B14F-4D97-AF65-F5344CB8AC3E}">
        <p14:creationId xmlns:p14="http://schemas.microsoft.com/office/powerpoint/2010/main" val="490548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305B7C0D-635D-4C73-A724-43B4BE33A87F}" type="datetimeFigureOut">
              <a:rPr lang="es-CO" smtClean="0"/>
              <a:t>10/05/2025</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140AAF6D-CF2C-47BB-B643-08B36E275F68}" type="slidenum">
              <a:rPr lang="es-CO" smtClean="0"/>
              <a:t>‹Nº›</a:t>
            </a:fld>
            <a:endParaRPr lang="es-CO"/>
          </a:p>
        </p:txBody>
      </p:sp>
    </p:spTree>
    <p:extLst>
      <p:ext uri="{BB962C8B-B14F-4D97-AF65-F5344CB8AC3E}">
        <p14:creationId xmlns:p14="http://schemas.microsoft.com/office/powerpoint/2010/main" val="556968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305B7C0D-635D-4C73-A724-43B4BE33A87F}" type="datetimeFigureOut">
              <a:rPr lang="es-CO" smtClean="0"/>
              <a:t>10/05/2025</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140AAF6D-CF2C-47BB-B643-08B36E275F68}" type="slidenum">
              <a:rPr lang="es-CO" smtClean="0"/>
              <a:t>‹Nº›</a:t>
            </a:fld>
            <a:endParaRPr lang="es-CO"/>
          </a:p>
        </p:txBody>
      </p:sp>
    </p:spTree>
    <p:extLst>
      <p:ext uri="{BB962C8B-B14F-4D97-AF65-F5344CB8AC3E}">
        <p14:creationId xmlns:p14="http://schemas.microsoft.com/office/powerpoint/2010/main" val="1437114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305B7C0D-635D-4C73-A724-43B4BE33A87F}" type="datetimeFigureOut">
              <a:rPr lang="es-CO" smtClean="0"/>
              <a:t>10/05/2025</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140AAF6D-CF2C-47BB-B643-08B36E275F68}" type="slidenum">
              <a:rPr lang="es-CO" smtClean="0"/>
              <a:t>‹Nº›</a:t>
            </a:fld>
            <a:endParaRPr lang="es-CO"/>
          </a:p>
        </p:txBody>
      </p:sp>
    </p:spTree>
    <p:extLst>
      <p:ext uri="{BB962C8B-B14F-4D97-AF65-F5344CB8AC3E}">
        <p14:creationId xmlns:p14="http://schemas.microsoft.com/office/powerpoint/2010/main" val="2078014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05B7C0D-635D-4C73-A724-43B4BE33A87F}" type="datetimeFigureOut">
              <a:rPr lang="es-CO" smtClean="0"/>
              <a:t>10/05/2025</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140AAF6D-CF2C-47BB-B643-08B36E275F68}" type="slidenum">
              <a:rPr lang="es-CO" smtClean="0"/>
              <a:t>‹Nº›</a:t>
            </a:fld>
            <a:endParaRPr lang="es-CO"/>
          </a:p>
        </p:txBody>
      </p:sp>
    </p:spTree>
    <p:extLst>
      <p:ext uri="{BB962C8B-B14F-4D97-AF65-F5344CB8AC3E}">
        <p14:creationId xmlns:p14="http://schemas.microsoft.com/office/powerpoint/2010/main" val="36681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05B7C0D-635D-4C73-A724-43B4BE33A87F}" type="datetimeFigureOut">
              <a:rPr lang="es-CO" smtClean="0"/>
              <a:t>10/05/2025</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140AAF6D-CF2C-47BB-B643-08B36E275F68}" type="slidenum">
              <a:rPr lang="es-CO" smtClean="0"/>
              <a:t>‹Nº›</a:t>
            </a:fld>
            <a:endParaRPr lang="es-CO"/>
          </a:p>
        </p:txBody>
      </p:sp>
    </p:spTree>
    <p:extLst>
      <p:ext uri="{BB962C8B-B14F-4D97-AF65-F5344CB8AC3E}">
        <p14:creationId xmlns:p14="http://schemas.microsoft.com/office/powerpoint/2010/main" val="385746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05B7C0D-635D-4C73-A724-43B4BE33A87F}" type="datetimeFigureOut">
              <a:rPr lang="es-CO" smtClean="0"/>
              <a:t>10/05/2025</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140AAF6D-CF2C-47BB-B643-08B36E275F68}" type="slidenum">
              <a:rPr lang="es-CO" smtClean="0"/>
              <a:t>‹Nº›</a:t>
            </a:fld>
            <a:endParaRPr lang="es-CO"/>
          </a:p>
        </p:txBody>
      </p:sp>
    </p:spTree>
    <p:extLst>
      <p:ext uri="{BB962C8B-B14F-4D97-AF65-F5344CB8AC3E}">
        <p14:creationId xmlns:p14="http://schemas.microsoft.com/office/powerpoint/2010/main" val="2941972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B7C0D-635D-4C73-A724-43B4BE33A87F}" type="datetimeFigureOut">
              <a:rPr lang="es-CO" smtClean="0"/>
              <a:t>10/05/2025</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0AAF6D-CF2C-47BB-B643-08B36E275F68}" type="slidenum">
              <a:rPr lang="es-CO" smtClean="0"/>
              <a:t>‹Nº›</a:t>
            </a:fld>
            <a:endParaRPr lang="es-CO"/>
          </a:p>
        </p:txBody>
      </p:sp>
    </p:spTree>
    <p:extLst>
      <p:ext uri="{BB962C8B-B14F-4D97-AF65-F5344CB8AC3E}">
        <p14:creationId xmlns:p14="http://schemas.microsoft.com/office/powerpoint/2010/main" val="3254037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www.scielo.org.mx/scielo.php?script=sci_arttext&amp;pid=S0301-70362021000200055#B17" TargetMode="External"/><Relationship Id="rId7" Type="http://schemas.openxmlformats.org/officeDocument/2006/relationships/image" Target="../media/image9.png"/><Relationship Id="rId2" Type="http://schemas.openxmlformats.org/officeDocument/2006/relationships/hyperlink" Target="https://www.scielo.org.mx/scielo.php?script=sci_arttext&amp;pid=S0301-70362021000200055#B28"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scielo.org.mx/scielo.php?script=sci_arttext&amp;pid=S0301-70362021000200055#B23"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scielo.org.mx/scielo.php?script=sci_arttext&amp;pid=S0301-70362021000200055#B17" TargetMode="External"/><Relationship Id="rId7" Type="http://schemas.openxmlformats.org/officeDocument/2006/relationships/image" Target="../media/image9.png"/><Relationship Id="rId2" Type="http://schemas.openxmlformats.org/officeDocument/2006/relationships/hyperlink" Target="https://www.scielo.org.mx/scielo.php?script=sci_arttext&amp;pid=S0301-70362021000200055#B28"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scielo.org.mx/scielo.php?script=sci_arttext&amp;pid=S0301-70362021000200055#B2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11112" y="0"/>
            <a:ext cx="12192000" cy="6858000"/>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F3BA7AC0-F356-4CC0-8D0C-053161F0A7F3}"/>
              </a:ext>
            </a:extLst>
          </p:cNvPr>
          <p:cNvSpPr/>
          <p:nvPr/>
        </p:nvSpPr>
        <p:spPr>
          <a:xfrm>
            <a:off x="0" y="2362201"/>
            <a:ext cx="12180888" cy="2133598"/>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Título 1">
            <a:extLst>
              <a:ext uri="{FF2B5EF4-FFF2-40B4-BE49-F238E27FC236}">
                <a16:creationId xmlns:a16="http://schemas.microsoft.com/office/drawing/2014/main" id="{44FB2239-79C4-4242-94AC-E5CFA35EF966}"/>
              </a:ext>
            </a:extLst>
          </p:cNvPr>
          <p:cNvSpPr txBox="1">
            <a:spLocks/>
          </p:cNvSpPr>
          <p:nvPr/>
        </p:nvSpPr>
        <p:spPr>
          <a:xfrm>
            <a:off x="1434430" y="2560541"/>
            <a:ext cx="10340228" cy="1533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89535" algn="ctr">
              <a:lnSpc>
                <a:spcPct val="150000"/>
              </a:lnSpc>
              <a:spcAft>
                <a:spcPts val="0"/>
              </a:spcAft>
            </a:pPr>
            <a:r>
              <a:rPr lang="es-CO" sz="3200" b="1" dirty="0">
                <a:solidFill>
                  <a:schemeClr val="bg1"/>
                </a:solidFill>
                <a:latin typeface="Arial" panose="020B0604020202020204" pitchFamily="34" charset="0"/>
                <a:cs typeface="Arial" panose="020B0604020202020204" pitchFamily="34" charset="0"/>
              </a:rPr>
              <a:t>Predicción del precio de la acción de empresas colombianas en la Bolsa de valores en el año 2025</a:t>
            </a:r>
          </a:p>
        </p:txBody>
      </p:sp>
      <p:cxnSp>
        <p:nvCxnSpPr>
          <p:cNvPr id="6" name="Conector recto 5">
            <a:extLst>
              <a:ext uri="{FF2B5EF4-FFF2-40B4-BE49-F238E27FC236}">
                <a16:creationId xmlns:a16="http://schemas.microsoft.com/office/drawing/2014/main" id="{2A48D6D0-A8D2-454A-93BF-B95B73CE3430}"/>
              </a:ext>
            </a:extLst>
          </p:cNvPr>
          <p:cNvCxnSpPr>
            <a:cxnSpLocks/>
          </p:cNvCxnSpPr>
          <p:nvPr/>
        </p:nvCxnSpPr>
        <p:spPr>
          <a:xfrm>
            <a:off x="2647949" y="4094065"/>
            <a:ext cx="344805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image2.png">
            <a:extLst>
              <a:ext uri="{FF2B5EF4-FFF2-40B4-BE49-F238E27FC236}">
                <a16:creationId xmlns:a16="http://schemas.microsoft.com/office/drawing/2014/main" id="{38C924CF-E54C-4E90-BDF3-105840136CD6}"/>
              </a:ext>
            </a:extLst>
          </p:cNvPr>
          <p:cNvPicPr/>
          <p:nvPr/>
        </p:nvPicPr>
        <p:blipFill>
          <a:blip r:embed="rId2"/>
          <a:srcRect/>
          <a:stretch>
            <a:fillRect/>
          </a:stretch>
        </p:blipFill>
        <p:spPr>
          <a:xfrm>
            <a:off x="0" y="6121400"/>
            <a:ext cx="12180888" cy="736600"/>
          </a:xfrm>
          <a:prstGeom prst="rect">
            <a:avLst/>
          </a:prstGeom>
          <a:ln/>
        </p:spPr>
      </p:pic>
    </p:spTree>
    <p:extLst>
      <p:ext uri="{BB962C8B-B14F-4D97-AF65-F5344CB8AC3E}">
        <p14:creationId xmlns:p14="http://schemas.microsoft.com/office/powerpoint/2010/main" val="76438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rot="5400000">
            <a:off x="-3062038" y="3062037"/>
            <a:ext cx="6858002" cy="733927"/>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3" name="Rectángulo 12"/>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11347918"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042181" y="6386352"/>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Subtítulo 2">
            <a:extLst>
              <a:ext uri="{FF2B5EF4-FFF2-40B4-BE49-F238E27FC236}">
                <a16:creationId xmlns:a16="http://schemas.microsoft.com/office/drawing/2014/main" id="{D71E636A-4153-6B46-ACF8-6F67CF98F297}"/>
              </a:ext>
            </a:extLst>
          </p:cNvPr>
          <p:cNvSpPr txBox="1">
            <a:spLocks/>
          </p:cNvSpPr>
          <p:nvPr/>
        </p:nvSpPr>
        <p:spPr>
          <a:xfrm>
            <a:off x="1235810" y="1247475"/>
            <a:ext cx="6522789" cy="14052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MX" sz="1800" dirty="0"/>
          </a:p>
        </p:txBody>
      </p:sp>
      <p:sp>
        <p:nvSpPr>
          <p:cNvPr id="20" name="CuadroTexto 19">
            <a:extLst>
              <a:ext uri="{FF2B5EF4-FFF2-40B4-BE49-F238E27FC236}">
                <a16:creationId xmlns:a16="http://schemas.microsoft.com/office/drawing/2014/main" id="{5FFA5628-649F-436D-96FA-A9FF3C7F379E}"/>
              </a:ext>
            </a:extLst>
          </p:cNvPr>
          <p:cNvSpPr txBox="1"/>
          <p:nvPr/>
        </p:nvSpPr>
        <p:spPr>
          <a:xfrm>
            <a:off x="891840" y="879355"/>
            <a:ext cx="10239508" cy="1425005"/>
          </a:xfrm>
          <a:prstGeom prst="rect">
            <a:avLst/>
          </a:prstGeom>
          <a:noFill/>
        </p:spPr>
        <p:txBody>
          <a:bodyPr wrap="square">
            <a:spAutoFit/>
          </a:bodyPr>
          <a:lstStyle/>
          <a:p>
            <a:pPr lvl="0">
              <a:lnSpc>
                <a:spcPct val="115000"/>
              </a:lnSpc>
              <a:spcBef>
                <a:spcPts val="2000"/>
              </a:spcBef>
              <a:spcAft>
                <a:spcPts val="600"/>
              </a:spcAft>
            </a:pPr>
            <a:r>
              <a:rPr lang="es-419" sz="2400" b="1" u="none" strike="noStrike" kern="0" dirty="0">
                <a:effectLst/>
                <a:latin typeface="Calibri" panose="020F0502020204030204" pitchFamily="34" charset="0"/>
              </a:rPr>
              <a:t>Alcance</a:t>
            </a:r>
            <a:endParaRPr lang="es-CO" sz="3600" b="1" u="none" strike="noStrike" kern="0" dirty="0">
              <a:effectLst/>
              <a:latin typeface="Arial" panose="020B0604020202020204" pitchFamily="34" charset="0"/>
            </a:endParaRPr>
          </a:p>
          <a:p>
            <a:pPr algn="just"/>
            <a:r>
              <a:rPr lang="es-419" sz="1800" dirty="0">
                <a:effectLst/>
                <a:latin typeface="Calibri" panose="020F0502020204030204" pitchFamily="34" charset="0"/>
                <a:ea typeface="Arial" panose="020B0604020202020204" pitchFamily="34" charset="0"/>
              </a:rPr>
              <a:t>El presente proyecto incluye el diseño, desarrollo e implementación de la primera versión de un </a:t>
            </a:r>
            <a:r>
              <a:rPr lang="es-419" sz="1800" dirty="0" err="1">
                <a:effectLst/>
                <a:latin typeface="Calibri" panose="020F0502020204030204" pitchFamily="34" charset="0"/>
                <a:ea typeface="Arial" panose="020B0604020202020204" pitchFamily="34" charset="0"/>
              </a:rPr>
              <a:t>bot</a:t>
            </a:r>
            <a:r>
              <a:rPr lang="es-419" sz="1800" dirty="0">
                <a:effectLst/>
                <a:latin typeface="Calibri" panose="020F0502020204030204" pitchFamily="34" charset="0"/>
                <a:ea typeface="Arial" panose="020B0604020202020204" pitchFamily="34" charset="0"/>
              </a:rPr>
              <a:t> de </a:t>
            </a:r>
            <a:r>
              <a:rPr lang="es-419" sz="1800" dirty="0" err="1">
                <a:effectLst/>
                <a:latin typeface="Calibri" panose="020F0502020204030204" pitchFamily="34" charset="0"/>
                <a:ea typeface="Arial" panose="020B0604020202020204" pitchFamily="34" charset="0"/>
              </a:rPr>
              <a:t>Telegram</a:t>
            </a:r>
            <a:r>
              <a:rPr lang="es-419" sz="1800" dirty="0">
                <a:effectLst/>
                <a:latin typeface="Calibri" panose="020F0502020204030204" pitchFamily="34" charset="0"/>
                <a:ea typeface="Arial" panose="020B0604020202020204" pitchFamily="34" charset="0"/>
              </a:rPr>
              <a:t> en ambiente de pruebas que permite predecir precios futuros de acciones utilizando modelos de redes neuronales LSTM entrenados con datos históricos</a:t>
            </a:r>
            <a:endParaRPr lang="es-CO" dirty="0"/>
          </a:p>
        </p:txBody>
      </p:sp>
      <p:sp>
        <p:nvSpPr>
          <p:cNvPr id="22" name="CuadroTexto 21">
            <a:extLst>
              <a:ext uri="{FF2B5EF4-FFF2-40B4-BE49-F238E27FC236}">
                <a16:creationId xmlns:a16="http://schemas.microsoft.com/office/drawing/2014/main" id="{F59D7FA7-A996-4C07-9857-A422A31A870D}"/>
              </a:ext>
            </a:extLst>
          </p:cNvPr>
          <p:cNvSpPr txBox="1"/>
          <p:nvPr/>
        </p:nvSpPr>
        <p:spPr>
          <a:xfrm>
            <a:off x="1170838" y="2651746"/>
            <a:ext cx="6020908" cy="2923877"/>
          </a:xfrm>
          <a:prstGeom prst="rect">
            <a:avLst/>
          </a:prstGeom>
          <a:noFill/>
        </p:spPr>
        <p:txBody>
          <a:bodyPr wrap="square">
            <a:spAutoFit/>
          </a:bodyPr>
          <a:lstStyle/>
          <a:p>
            <a:pPr algn="just"/>
            <a:r>
              <a:rPr lang="es-419" sz="1800" dirty="0">
                <a:effectLst/>
                <a:latin typeface="Calibri" panose="020F0502020204030204" pitchFamily="34" charset="0"/>
                <a:ea typeface="Arial" panose="020B0604020202020204" pitchFamily="34" charset="0"/>
              </a:rPr>
              <a:t>Problema de Memoria a Corto Plazo en RNN. Las redes neuronales recurrentes (RNN) tradicionales tienden a perder información a medida que los datos avanzan a través de sus capas temporales. Cada nuevo paso de tiempo puede degradar parte del contenido almacenado en el estado interno, lo que provoca que, tras varios pasos, se desvanezcan las señales de entrada más antiguas. Esta limitación, conocida como el problema de memoria a corto plazo </a:t>
            </a:r>
            <a:r>
              <a:rPr lang="es-419" sz="1400" dirty="0">
                <a:effectLst/>
                <a:latin typeface="Calibri" panose="020F0502020204030204" pitchFamily="34" charset="0"/>
                <a:ea typeface="Arial" panose="020B0604020202020204" pitchFamily="34" charset="0"/>
              </a:rPr>
              <a:t>(</a:t>
            </a:r>
            <a:r>
              <a:rPr lang="es-419" sz="2000" i="1" dirty="0">
                <a:effectLst/>
                <a:latin typeface="Calibri" panose="020F0502020204030204" pitchFamily="34" charset="0"/>
                <a:ea typeface="Arial" panose="020B0604020202020204" pitchFamily="34" charset="0"/>
              </a:rPr>
              <a:t>Short-</a:t>
            </a:r>
            <a:r>
              <a:rPr lang="es-419" sz="2000" i="1" dirty="0" err="1">
                <a:effectLst/>
                <a:latin typeface="Calibri" panose="020F0502020204030204" pitchFamily="34" charset="0"/>
                <a:ea typeface="Arial" panose="020B0604020202020204" pitchFamily="34" charset="0"/>
              </a:rPr>
              <a:t>Term</a:t>
            </a:r>
            <a:r>
              <a:rPr lang="es-419" sz="2000" i="1" dirty="0">
                <a:effectLst/>
                <a:latin typeface="Calibri" panose="020F0502020204030204" pitchFamily="34" charset="0"/>
                <a:ea typeface="Arial" panose="020B0604020202020204" pitchFamily="34" charset="0"/>
              </a:rPr>
              <a:t> </a:t>
            </a:r>
            <a:r>
              <a:rPr lang="es-419" sz="2000" i="1" dirty="0" err="1">
                <a:effectLst/>
                <a:latin typeface="Calibri" panose="020F0502020204030204" pitchFamily="34" charset="0"/>
                <a:ea typeface="Arial" panose="020B0604020202020204" pitchFamily="34" charset="0"/>
              </a:rPr>
              <a:t>Memory</a:t>
            </a:r>
            <a:r>
              <a:rPr lang="es-419" sz="1400" dirty="0">
                <a:effectLst/>
                <a:latin typeface="Calibri" panose="020F0502020204030204" pitchFamily="34" charset="0"/>
                <a:ea typeface="Arial" panose="020B0604020202020204" pitchFamily="34" charset="0"/>
              </a:rPr>
              <a:t>), </a:t>
            </a:r>
            <a:r>
              <a:rPr lang="es-419" sz="1800" dirty="0">
                <a:effectLst/>
                <a:latin typeface="Calibri" panose="020F0502020204030204" pitchFamily="34" charset="0"/>
                <a:ea typeface="Arial" panose="020B0604020202020204" pitchFamily="34" charset="0"/>
              </a:rPr>
              <a:t>impide que las RNN capten dependencias de largo alcance en secuencias extensas. </a:t>
            </a:r>
            <a:endParaRPr lang="es-CO" dirty="0"/>
          </a:p>
        </p:txBody>
      </p:sp>
      <p:pic>
        <p:nvPicPr>
          <p:cNvPr id="25" name="image2.png">
            <a:extLst>
              <a:ext uri="{FF2B5EF4-FFF2-40B4-BE49-F238E27FC236}">
                <a16:creationId xmlns:a16="http://schemas.microsoft.com/office/drawing/2014/main" id="{36627600-49CC-46F5-978E-3357F6A3D600}"/>
              </a:ext>
            </a:extLst>
          </p:cNvPr>
          <p:cNvPicPr/>
          <p:nvPr/>
        </p:nvPicPr>
        <p:blipFill>
          <a:blip r:embed="rId2"/>
          <a:srcRect/>
          <a:stretch>
            <a:fillRect/>
          </a:stretch>
        </p:blipFill>
        <p:spPr>
          <a:xfrm>
            <a:off x="0" y="6121400"/>
            <a:ext cx="12180888" cy="736600"/>
          </a:xfrm>
          <a:prstGeom prst="rect">
            <a:avLst/>
          </a:prstGeom>
          <a:ln/>
        </p:spPr>
      </p:pic>
      <p:pic>
        <p:nvPicPr>
          <p:cNvPr id="26" name="Imagen 25">
            <a:extLst>
              <a:ext uri="{FF2B5EF4-FFF2-40B4-BE49-F238E27FC236}">
                <a16:creationId xmlns:a16="http://schemas.microsoft.com/office/drawing/2014/main" id="{DF635452-41A1-45F2-A25B-6CF31EBC128B}"/>
              </a:ext>
            </a:extLst>
          </p:cNvPr>
          <p:cNvPicPr>
            <a:picLocks noChangeAspect="1"/>
          </p:cNvPicPr>
          <p:nvPr/>
        </p:nvPicPr>
        <p:blipFill>
          <a:blip r:embed="rId3"/>
          <a:stretch>
            <a:fillRect/>
          </a:stretch>
        </p:blipFill>
        <p:spPr>
          <a:xfrm>
            <a:off x="7363731" y="2714044"/>
            <a:ext cx="4162522" cy="2616102"/>
          </a:xfrm>
          <a:prstGeom prst="rect">
            <a:avLst/>
          </a:prstGeom>
        </p:spPr>
      </p:pic>
    </p:spTree>
    <p:extLst>
      <p:ext uri="{BB962C8B-B14F-4D97-AF65-F5344CB8AC3E}">
        <p14:creationId xmlns:p14="http://schemas.microsoft.com/office/powerpoint/2010/main" val="3659454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rot="5400000">
            <a:off x="-3062038" y="3062037"/>
            <a:ext cx="6858002" cy="733927"/>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2" name="Rectángulo 11"/>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347918"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1042181" y="6386352"/>
            <a:ext cx="178335" cy="178335"/>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10736444"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CuadroTexto 19">
            <a:extLst>
              <a:ext uri="{FF2B5EF4-FFF2-40B4-BE49-F238E27FC236}">
                <a16:creationId xmlns:a16="http://schemas.microsoft.com/office/drawing/2014/main" id="{A9C909C7-5FBE-4611-B5C7-86A73B532E07}"/>
              </a:ext>
            </a:extLst>
          </p:cNvPr>
          <p:cNvSpPr txBox="1"/>
          <p:nvPr/>
        </p:nvSpPr>
        <p:spPr>
          <a:xfrm>
            <a:off x="1005706" y="644920"/>
            <a:ext cx="10799607" cy="1200329"/>
          </a:xfrm>
          <a:prstGeom prst="rect">
            <a:avLst/>
          </a:prstGeom>
          <a:noFill/>
        </p:spPr>
        <p:txBody>
          <a:bodyPr wrap="square">
            <a:spAutoFit/>
          </a:bodyPr>
          <a:lstStyle/>
          <a:p>
            <a:pPr algn="just"/>
            <a:r>
              <a:rPr lang="es-MX" dirty="0"/>
              <a:t>Para superar este obstáculo, se desarrollaron arquitecturas mejoradas como las celdas LSTM (Long Short-</a:t>
            </a:r>
            <a:r>
              <a:rPr lang="es-MX" dirty="0" err="1"/>
              <a:t>Term</a:t>
            </a:r>
            <a:r>
              <a:rPr lang="es-MX" dirty="0"/>
              <a:t> </a:t>
            </a:r>
            <a:r>
              <a:rPr lang="es-MX" dirty="0" err="1"/>
              <a:t>Memory</a:t>
            </a:r>
            <a:r>
              <a:rPr lang="es-MX" dirty="0"/>
              <a:t>), diseñadas específicamente para retener información relevante durante intervalos más largos. Gracias a su efectividad, las LSTM han reemplazado en gran medida a las celdas recurrentes simples en muchas aplicaciones de modelado secuencial.</a:t>
            </a:r>
            <a:endParaRPr lang="es-CO" dirty="0"/>
          </a:p>
        </p:txBody>
      </p:sp>
      <p:pic>
        <p:nvPicPr>
          <p:cNvPr id="4" name="Imagen 3">
            <a:extLst>
              <a:ext uri="{FF2B5EF4-FFF2-40B4-BE49-F238E27FC236}">
                <a16:creationId xmlns:a16="http://schemas.microsoft.com/office/drawing/2014/main" id="{C4D857C8-AB10-4F5A-BFE6-A013E1E584B0}"/>
              </a:ext>
            </a:extLst>
          </p:cNvPr>
          <p:cNvPicPr>
            <a:picLocks noChangeAspect="1"/>
          </p:cNvPicPr>
          <p:nvPr/>
        </p:nvPicPr>
        <p:blipFill rotWithShape="1">
          <a:blip r:embed="rId2"/>
          <a:srcRect l="11306" t="4211" r="821" b="4277"/>
          <a:stretch/>
        </p:blipFill>
        <p:spPr>
          <a:xfrm>
            <a:off x="1419367" y="1845249"/>
            <a:ext cx="10385946" cy="4504279"/>
          </a:xfrm>
          <a:prstGeom prst="rect">
            <a:avLst/>
          </a:prstGeom>
        </p:spPr>
      </p:pic>
    </p:spTree>
    <p:extLst>
      <p:ext uri="{BB962C8B-B14F-4D97-AF65-F5344CB8AC3E}">
        <p14:creationId xmlns:p14="http://schemas.microsoft.com/office/powerpoint/2010/main" val="3140103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893"/>
          </a:xfrm>
          <a:prstGeom prst="rect">
            <a:avLst/>
          </a:prstGeom>
        </p:spPr>
      </p:pic>
      <p:sp>
        <p:nvSpPr>
          <p:cNvPr id="3" name="Text 0"/>
          <p:cNvSpPr/>
          <p:nvPr/>
        </p:nvSpPr>
        <p:spPr>
          <a:xfrm>
            <a:off x="5113040" y="425053"/>
            <a:ext cx="5491758" cy="482997"/>
          </a:xfrm>
          <a:prstGeom prst="rect">
            <a:avLst/>
          </a:prstGeom>
          <a:noFill/>
          <a:ln/>
        </p:spPr>
        <p:txBody>
          <a:bodyPr wrap="none" lIns="0" tIns="0" rIns="0" bIns="0" rtlCol="0" anchor="t"/>
          <a:lstStyle/>
          <a:p>
            <a:pPr>
              <a:lnSpc>
                <a:spcPts val="3792"/>
              </a:lnSpc>
            </a:pPr>
            <a:r>
              <a:rPr lang="en-US" sz="3042" dirty="0">
                <a:latin typeface="Gelasio Semi Bold" pitchFamily="34" charset="0"/>
                <a:ea typeface="Gelasio Semi Bold" pitchFamily="34" charset="-122"/>
                <a:cs typeface="Gelasio Semi Bold" pitchFamily="34" charset="-120"/>
              </a:rPr>
              <a:t>Alcance y Desarrollo Técnico</a:t>
            </a:r>
            <a:endParaRPr lang="en-US" sz="3042" dirty="0"/>
          </a:p>
        </p:txBody>
      </p:sp>
      <p:sp>
        <p:nvSpPr>
          <p:cNvPr id="4" name="Text 1"/>
          <p:cNvSpPr/>
          <p:nvPr/>
        </p:nvSpPr>
        <p:spPr>
          <a:xfrm>
            <a:off x="5113040" y="1139925"/>
            <a:ext cx="6537920" cy="741759"/>
          </a:xfrm>
          <a:prstGeom prst="rect">
            <a:avLst/>
          </a:prstGeom>
          <a:noFill/>
          <a:ln/>
        </p:spPr>
        <p:txBody>
          <a:bodyPr wrap="square" lIns="0" tIns="0" rIns="0" bIns="0" rtlCol="0" anchor="t"/>
          <a:lstStyle/>
          <a:p>
            <a:pPr>
              <a:lnSpc>
                <a:spcPts val="1917"/>
              </a:lnSpc>
            </a:pPr>
            <a:r>
              <a:rPr lang="en-US" sz="1208" dirty="0">
                <a:latin typeface="Gelasio" pitchFamily="34" charset="0"/>
                <a:ea typeface="Gelasio" pitchFamily="34" charset="-122"/>
                <a:cs typeface="Gelasio" pitchFamily="34" charset="-120"/>
              </a:rPr>
              <a:t>El proyecto abarca el diseño, desarrollo e implementación de un bot de Telegram en ambiente de prueba que predice precios futuros con modelos LSTM entrenados con datos históricos de empresas colombianas.</a:t>
            </a:r>
            <a:endParaRPr lang="en-US" sz="1208" dirty="0"/>
          </a:p>
        </p:txBody>
      </p:sp>
      <p:sp>
        <p:nvSpPr>
          <p:cNvPr id="5" name="Text 2"/>
          <p:cNvSpPr/>
          <p:nvPr/>
        </p:nvSpPr>
        <p:spPr>
          <a:xfrm>
            <a:off x="5113040" y="2055515"/>
            <a:ext cx="6537920" cy="494507"/>
          </a:xfrm>
          <a:prstGeom prst="rect">
            <a:avLst/>
          </a:prstGeom>
          <a:noFill/>
          <a:ln/>
        </p:spPr>
        <p:txBody>
          <a:bodyPr wrap="square" lIns="0" tIns="0" rIns="0" bIns="0" rtlCol="0" anchor="t"/>
          <a:lstStyle/>
          <a:p>
            <a:pPr>
              <a:lnSpc>
                <a:spcPts val="1917"/>
              </a:lnSpc>
            </a:pPr>
            <a:r>
              <a:rPr lang="en-US" sz="1208" dirty="0">
                <a:latin typeface="Gelasio" pitchFamily="34" charset="0"/>
                <a:ea typeface="Gelasio" pitchFamily="34" charset="-122"/>
                <a:cs typeface="Gelasio" pitchFamily="34" charset="-120"/>
              </a:rPr>
              <a:t>Incluye preprocesamiento con normalización, arquitectura secuencial LSTM, entrenamiento con series temporales y comandos para interacción con usuarios.</a:t>
            </a:r>
            <a:endParaRPr lang="en-US" sz="1208" dirty="0"/>
          </a:p>
        </p:txBody>
      </p:sp>
      <p:pic>
        <p:nvPicPr>
          <p:cNvPr id="6" name="Image 1" descr="preencoded.png"/>
          <p:cNvPicPr>
            <a:picLocks noChangeAspect="1"/>
          </p:cNvPicPr>
          <p:nvPr/>
        </p:nvPicPr>
        <p:blipFill>
          <a:blip r:embed="rId4"/>
          <a:stretch>
            <a:fillRect/>
          </a:stretch>
        </p:blipFill>
        <p:spPr>
          <a:xfrm>
            <a:off x="5113041" y="2723852"/>
            <a:ext cx="772914" cy="927497"/>
          </a:xfrm>
          <a:prstGeom prst="rect">
            <a:avLst/>
          </a:prstGeom>
        </p:spPr>
      </p:pic>
      <p:sp>
        <p:nvSpPr>
          <p:cNvPr id="7" name="Text 3"/>
          <p:cNvSpPr/>
          <p:nvPr/>
        </p:nvSpPr>
        <p:spPr>
          <a:xfrm>
            <a:off x="6117828" y="2878435"/>
            <a:ext cx="1932285" cy="241598"/>
          </a:xfrm>
          <a:prstGeom prst="rect">
            <a:avLst/>
          </a:prstGeom>
          <a:noFill/>
          <a:ln/>
        </p:spPr>
        <p:txBody>
          <a:bodyPr wrap="none" lIns="0" tIns="0" rIns="0" bIns="0" rtlCol="0" anchor="t"/>
          <a:lstStyle/>
          <a:p>
            <a:pPr>
              <a:lnSpc>
                <a:spcPts val="1875"/>
              </a:lnSpc>
            </a:pPr>
            <a:r>
              <a:rPr lang="en-US" sz="1500" dirty="0">
                <a:latin typeface="Gelasio Semi Bold" pitchFamily="34" charset="0"/>
                <a:ea typeface="Gelasio Semi Bold" pitchFamily="34" charset="-122"/>
                <a:cs typeface="Gelasio Semi Bold" pitchFamily="34" charset="-120"/>
              </a:rPr>
              <a:t>Preprocesamiento</a:t>
            </a:r>
            <a:endParaRPr lang="en-US" sz="1500" dirty="0"/>
          </a:p>
        </p:txBody>
      </p:sp>
      <p:sp>
        <p:nvSpPr>
          <p:cNvPr id="8" name="Text 4"/>
          <p:cNvSpPr/>
          <p:nvPr/>
        </p:nvSpPr>
        <p:spPr>
          <a:xfrm>
            <a:off x="6117828" y="3212704"/>
            <a:ext cx="5533132" cy="247253"/>
          </a:xfrm>
          <a:prstGeom prst="rect">
            <a:avLst/>
          </a:prstGeom>
          <a:noFill/>
          <a:ln/>
        </p:spPr>
        <p:txBody>
          <a:bodyPr wrap="none" lIns="0" tIns="0" rIns="0" bIns="0" rtlCol="0" anchor="t"/>
          <a:lstStyle/>
          <a:p>
            <a:pPr>
              <a:lnSpc>
                <a:spcPts val="1917"/>
              </a:lnSpc>
            </a:pPr>
            <a:r>
              <a:rPr lang="en-US" sz="1208" dirty="0">
                <a:latin typeface="Gelasio" pitchFamily="34" charset="0"/>
                <a:ea typeface="Gelasio" pitchFamily="34" charset="-122"/>
                <a:cs typeface="Gelasio" pitchFamily="34" charset="-120"/>
              </a:rPr>
              <a:t>Normalización y transformación de datos para LSTM.</a:t>
            </a:r>
            <a:endParaRPr lang="en-US" sz="1208" dirty="0"/>
          </a:p>
        </p:txBody>
      </p:sp>
      <p:pic>
        <p:nvPicPr>
          <p:cNvPr id="9" name="Image 2" descr="preencoded.png"/>
          <p:cNvPicPr>
            <a:picLocks noChangeAspect="1"/>
          </p:cNvPicPr>
          <p:nvPr/>
        </p:nvPicPr>
        <p:blipFill>
          <a:blip r:embed="rId5"/>
          <a:stretch>
            <a:fillRect/>
          </a:stretch>
        </p:blipFill>
        <p:spPr>
          <a:xfrm>
            <a:off x="5113041" y="3651349"/>
            <a:ext cx="772914" cy="927497"/>
          </a:xfrm>
          <a:prstGeom prst="rect">
            <a:avLst/>
          </a:prstGeom>
        </p:spPr>
      </p:pic>
      <p:sp>
        <p:nvSpPr>
          <p:cNvPr id="10" name="Text 5"/>
          <p:cNvSpPr/>
          <p:nvPr/>
        </p:nvSpPr>
        <p:spPr>
          <a:xfrm>
            <a:off x="6117828" y="3805932"/>
            <a:ext cx="1932285" cy="241598"/>
          </a:xfrm>
          <a:prstGeom prst="rect">
            <a:avLst/>
          </a:prstGeom>
          <a:noFill/>
          <a:ln/>
        </p:spPr>
        <p:txBody>
          <a:bodyPr wrap="none" lIns="0" tIns="0" rIns="0" bIns="0" rtlCol="0" anchor="t"/>
          <a:lstStyle/>
          <a:p>
            <a:pPr>
              <a:lnSpc>
                <a:spcPts val="1875"/>
              </a:lnSpc>
            </a:pPr>
            <a:r>
              <a:rPr lang="en-US" sz="1500" dirty="0">
                <a:latin typeface="Gelasio Semi Bold" pitchFamily="34" charset="0"/>
                <a:ea typeface="Gelasio Semi Bold" pitchFamily="34" charset="-122"/>
                <a:cs typeface="Gelasio Semi Bold" pitchFamily="34" charset="-120"/>
              </a:rPr>
              <a:t>Entrenamiento</a:t>
            </a:r>
            <a:endParaRPr lang="en-US" sz="1500" dirty="0"/>
          </a:p>
        </p:txBody>
      </p:sp>
      <p:sp>
        <p:nvSpPr>
          <p:cNvPr id="11" name="Text 6"/>
          <p:cNvSpPr/>
          <p:nvPr/>
        </p:nvSpPr>
        <p:spPr>
          <a:xfrm>
            <a:off x="6117828" y="4140200"/>
            <a:ext cx="5533132" cy="247253"/>
          </a:xfrm>
          <a:prstGeom prst="rect">
            <a:avLst/>
          </a:prstGeom>
          <a:noFill/>
          <a:ln/>
        </p:spPr>
        <p:txBody>
          <a:bodyPr wrap="none" lIns="0" tIns="0" rIns="0" bIns="0" rtlCol="0" anchor="t"/>
          <a:lstStyle/>
          <a:p>
            <a:pPr>
              <a:lnSpc>
                <a:spcPts val="1917"/>
              </a:lnSpc>
            </a:pPr>
            <a:r>
              <a:rPr lang="en-US" sz="1208" dirty="0">
                <a:latin typeface="Gelasio" pitchFamily="34" charset="0"/>
                <a:ea typeface="Gelasio" pitchFamily="34" charset="-122"/>
                <a:cs typeface="Gelasio" pitchFamily="34" charset="-120"/>
              </a:rPr>
              <a:t>Modelo secuencial con capas LSTM y densa.</a:t>
            </a:r>
            <a:endParaRPr lang="en-US" sz="1208" dirty="0"/>
          </a:p>
        </p:txBody>
      </p:sp>
      <p:pic>
        <p:nvPicPr>
          <p:cNvPr id="12" name="Image 3" descr="preencoded.png"/>
          <p:cNvPicPr>
            <a:picLocks noChangeAspect="1"/>
          </p:cNvPicPr>
          <p:nvPr/>
        </p:nvPicPr>
        <p:blipFill>
          <a:blip r:embed="rId6"/>
          <a:stretch>
            <a:fillRect/>
          </a:stretch>
        </p:blipFill>
        <p:spPr>
          <a:xfrm>
            <a:off x="5113041" y="4578846"/>
            <a:ext cx="772914" cy="927497"/>
          </a:xfrm>
          <a:prstGeom prst="rect">
            <a:avLst/>
          </a:prstGeom>
        </p:spPr>
      </p:pic>
      <p:sp>
        <p:nvSpPr>
          <p:cNvPr id="13" name="Text 7"/>
          <p:cNvSpPr/>
          <p:nvPr/>
        </p:nvSpPr>
        <p:spPr>
          <a:xfrm>
            <a:off x="6117828" y="4733429"/>
            <a:ext cx="1932285" cy="241598"/>
          </a:xfrm>
          <a:prstGeom prst="rect">
            <a:avLst/>
          </a:prstGeom>
          <a:noFill/>
          <a:ln/>
        </p:spPr>
        <p:txBody>
          <a:bodyPr wrap="none" lIns="0" tIns="0" rIns="0" bIns="0" rtlCol="0" anchor="t"/>
          <a:lstStyle/>
          <a:p>
            <a:pPr>
              <a:lnSpc>
                <a:spcPts val="1875"/>
              </a:lnSpc>
            </a:pPr>
            <a:r>
              <a:rPr lang="en-US" sz="1500" dirty="0">
                <a:latin typeface="Gelasio Semi Bold" pitchFamily="34" charset="0"/>
                <a:ea typeface="Gelasio Semi Bold" pitchFamily="34" charset="-122"/>
                <a:cs typeface="Gelasio Semi Bold" pitchFamily="34" charset="-120"/>
              </a:rPr>
              <a:t>Implementación</a:t>
            </a:r>
            <a:endParaRPr lang="en-US" sz="1500" dirty="0"/>
          </a:p>
        </p:txBody>
      </p:sp>
      <p:sp>
        <p:nvSpPr>
          <p:cNvPr id="14" name="Text 8"/>
          <p:cNvSpPr/>
          <p:nvPr/>
        </p:nvSpPr>
        <p:spPr>
          <a:xfrm>
            <a:off x="6117828" y="5067697"/>
            <a:ext cx="5533132" cy="247253"/>
          </a:xfrm>
          <a:prstGeom prst="rect">
            <a:avLst/>
          </a:prstGeom>
          <a:noFill/>
          <a:ln/>
        </p:spPr>
        <p:txBody>
          <a:bodyPr wrap="none" lIns="0" tIns="0" rIns="0" bIns="0" rtlCol="0" anchor="t"/>
          <a:lstStyle/>
          <a:p>
            <a:pPr>
              <a:lnSpc>
                <a:spcPts val="1917"/>
              </a:lnSpc>
            </a:pPr>
            <a:r>
              <a:rPr lang="en-US" sz="1208" dirty="0">
                <a:latin typeface="Gelasio" pitchFamily="34" charset="0"/>
                <a:ea typeface="Gelasio" pitchFamily="34" charset="-122"/>
                <a:cs typeface="Gelasio" pitchFamily="34" charset="-120"/>
              </a:rPr>
              <a:t>Bot Telegram con comandos /start y /predict.</a:t>
            </a:r>
            <a:endParaRPr lang="en-US" sz="1208" dirty="0"/>
          </a:p>
        </p:txBody>
      </p:sp>
      <p:pic>
        <p:nvPicPr>
          <p:cNvPr id="15" name="Image 4" descr="preencoded.png"/>
          <p:cNvPicPr>
            <a:picLocks noChangeAspect="1"/>
          </p:cNvPicPr>
          <p:nvPr/>
        </p:nvPicPr>
        <p:blipFill>
          <a:blip r:embed="rId7"/>
          <a:stretch>
            <a:fillRect/>
          </a:stretch>
        </p:blipFill>
        <p:spPr>
          <a:xfrm>
            <a:off x="5113041" y="5506343"/>
            <a:ext cx="772914" cy="927497"/>
          </a:xfrm>
          <a:prstGeom prst="rect">
            <a:avLst/>
          </a:prstGeom>
        </p:spPr>
      </p:pic>
      <p:sp>
        <p:nvSpPr>
          <p:cNvPr id="16" name="Text 9"/>
          <p:cNvSpPr/>
          <p:nvPr/>
        </p:nvSpPr>
        <p:spPr>
          <a:xfrm>
            <a:off x="6117828" y="5660926"/>
            <a:ext cx="1932285" cy="241598"/>
          </a:xfrm>
          <a:prstGeom prst="rect">
            <a:avLst/>
          </a:prstGeom>
          <a:noFill/>
          <a:ln/>
        </p:spPr>
        <p:txBody>
          <a:bodyPr wrap="none" lIns="0" tIns="0" rIns="0" bIns="0" rtlCol="0" anchor="t"/>
          <a:lstStyle/>
          <a:p>
            <a:pPr>
              <a:lnSpc>
                <a:spcPts val="1875"/>
              </a:lnSpc>
            </a:pPr>
            <a:r>
              <a:rPr lang="en-US" sz="1500" dirty="0">
                <a:latin typeface="Gelasio Semi Bold" pitchFamily="34" charset="0"/>
                <a:ea typeface="Gelasio Semi Bold" pitchFamily="34" charset="-122"/>
                <a:cs typeface="Gelasio Semi Bold" pitchFamily="34" charset="-120"/>
              </a:rPr>
              <a:t>Evaluación</a:t>
            </a:r>
            <a:endParaRPr lang="en-US" sz="1500" dirty="0"/>
          </a:p>
        </p:txBody>
      </p:sp>
      <p:sp>
        <p:nvSpPr>
          <p:cNvPr id="17" name="Text 10"/>
          <p:cNvSpPr/>
          <p:nvPr/>
        </p:nvSpPr>
        <p:spPr>
          <a:xfrm>
            <a:off x="6117828" y="5995194"/>
            <a:ext cx="5533132" cy="247253"/>
          </a:xfrm>
          <a:prstGeom prst="rect">
            <a:avLst/>
          </a:prstGeom>
          <a:noFill/>
          <a:ln/>
        </p:spPr>
        <p:txBody>
          <a:bodyPr wrap="none" lIns="0" tIns="0" rIns="0" bIns="0" rtlCol="0" anchor="t"/>
          <a:lstStyle/>
          <a:p>
            <a:pPr>
              <a:lnSpc>
                <a:spcPts val="1917"/>
              </a:lnSpc>
            </a:pPr>
            <a:r>
              <a:rPr lang="en-US" sz="1208" dirty="0">
                <a:latin typeface="Gelasio" pitchFamily="34" charset="0"/>
                <a:ea typeface="Gelasio" pitchFamily="34" charset="-122"/>
                <a:cs typeface="Gelasio" pitchFamily="34" charset="-120"/>
              </a:rPr>
              <a:t>Pruebas unitarias y validación del modelo y bot.</a:t>
            </a:r>
            <a:endParaRPr lang="en-US" sz="1208" dirty="0"/>
          </a:p>
        </p:txBody>
      </p:sp>
      <p:sp>
        <p:nvSpPr>
          <p:cNvPr id="19" name="Rectángulo 18">
            <a:extLst>
              <a:ext uri="{FF2B5EF4-FFF2-40B4-BE49-F238E27FC236}">
                <a16:creationId xmlns:a16="http://schemas.microsoft.com/office/drawing/2014/main" id="{287AECBF-065A-429E-903D-0874DB78C427}"/>
              </a:ext>
            </a:extLst>
          </p:cNvPr>
          <p:cNvSpPr/>
          <p:nvPr/>
        </p:nvSpPr>
        <p:spPr>
          <a:xfrm rot="5400000">
            <a:off x="5883473" y="549475"/>
            <a:ext cx="425054" cy="12192000"/>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rot="5400000">
            <a:off x="-3062038" y="3062037"/>
            <a:ext cx="6858002" cy="733927"/>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2" name="Rectángulo 11"/>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347918"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1042181" y="6386352"/>
            <a:ext cx="178335" cy="178335"/>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10736444"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8A6368E2-61D2-4F1D-984A-5BE0024BF4AA}"/>
              </a:ext>
            </a:extLst>
          </p:cNvPr>
          <p:cNvSpPr txBox="1"/>
          <p:nvPr/>
        </p:nvSpPr>
        <p:spPr>
          <a:xfrm>
            <a:off x="1472803" y="952681"/>
            <a:ext cx="9875115" cy="4315540"/>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es-419" sz="1800" b="1" dirty="0">
                <a:effectLst/>
                <a:latin typeface="Calibri" panose="020F0502020204030204" pitchFamily="34" charset="0"/>
                <a:ea typeface="Arial" panose="020B0604020202020204" pitchFamily="34" charset="0"/>
              </a:rPr>
              <a:t>Preprocesamiento de Datos</a:t>
            </a:r>
            <a:r>
              <a:rPr lang="es-419" sz="1800" dirty="0">
                <a:effectLst/>
                <a:latin typeface="Calibri" panose="020F0502020204030204" pitchFamily="34" charset="0"/>
                <a:ea typeface="Arial" panose="020B0604020202020204" pitchFamily="34" charset="0"/>
              </a:rPr>
              <a:t>:</a:t>
            </a:r>
            <a:endParaRPr lang="es-CO" sz="1800" dirty="0">
              <a:effectLst/>
              <a:latin typeface="Arial" panose="020B0604020202020204" pitchFamily="34" charset="0"/>
              <a:ea typeface="Arial" panose="020B0604020202020204" pitchFamily="34" charset="0"/>
            </a:endParaRPr>
          </a:p>
          <a:p>
            <a:pPr algn="just">
              <a:lnSpc>
                <a:spcPct val="115000"/>
              </a:lnSpc>
            </a:pPr>
            <a:r>
              <a:rPr lang="es-419" sz="1800" dirty="0">
                <a:effectLst/>
                <a:latin typeface="Calibri" panose="020F0502020204030204" pitchFamily="34" charset="0"/>
                <a:ea typeface="Arial" panose="020B0604020202020204" pitchFamily="34" charset="0"/>
              </a:rPr>
              <a:t>Obtención de datos históricos desde </a:t>
            </a:r>
            <a:r>
              <a:rPr lang="es-419" sz="1800" dirty="0" err="1">
                <a:effectLst/>
                <a:latin typeface="Calibri" panose="020F0502020204030204" pitchFamily="34" charset="0"/>
                <a:ea typeface="Arial" panose="020B0604020202020204" pitchFamily="34" charset="0"/>
              </a:rPr>
              <a:t>Yahoo</a:t>
            </a:r>
            <a:r>
              <a:rPr lang="es-419" sz="1800" dirty="0">
                <a:effectLst/>
                <a:latin typeface="Calibri" panose="020F0502020204030204" pitchFamily="34" charset="0"/>
                <a:ea typeface="Arial" panose="020B0604020202020204" pitchFamily="34" charset="0"/>
              </a:rPr>
              <a:t> </a:t>
            </a:r>
            <a:r>
              <a:rPr lang="es-419" sz="1800" dirty="0" err="1">
                <a:effectLst/>
                <a:latin typeface="Calibri" panose="020F0502020204030204" pitchFamily="34" charset="0"/>
                <a:ea typeface="Arial" panose="020B0604020202020204" pitchFamily="34" charset="0"/>
              </a:rPr>
              <a:t>Finance</a:t>
            </a:r>
            <a:r>
              <a:rPr lang="es-419" sz="1800" dirty="0">
                <a:effectLst/>
                <a:latin typeface="Calibri" panose="020F0502020204030204" pitchFamily="34" charset="0"/>
                <a:ea typeface="Arial" panose="020B0604020202020204" pitchFamily="34" charset="0"/>
              </a:rPr>
              <a:t>, de las siguientes empresas colombianas: </a:t>
            </a:r>
            <a:endParaRPr lang="es-CO" sz="1800" dirty="0">
              <a:effectLst/>
              <a:latin typeface="Arial" panose="020B0604020202020204" pitchFamily="34" charset="0"/>
              <a:ea typeface="Arial" panose="020B0604020202020204" pitchFamily="34" charset="0"/>
            </a:endParaRPr>
          </a:p>
          <a:p>
            <a:pPr lvl="0" algn="just">
              <a:lnSpc>
                <a:spcPct val="115000"/>
              </a:lnSpc>
            </a:pPr>
            <a:r>
              <a:rPr lang="en-US" sz="1800" b="1" i="1" dirty="0" err="1">
                <a:effectLst/>
                <a:latin typeface="Calibri" panose="020F0502020204030204" pitchFamily="34" charset="0"/>
                <a:ea typeface="Cambria" panose="02040503050406030204" pitchFamily="18" charset="0"/>
                <a:cs typeface="Times New Roman" panose="02020603050405020304" pitchFamily="18" charset="0"/>
              </a:rPr>
              <a:t>Ecopetrol</a:t>
            </a:r>
            <a:r>
              <a:rPr lang="en-US" sz="1800" b="1" i="1" dirty="0">
                <a:effectLst/>
                <a:latin typeface="Calibri" panose="020F0502020204030204" pitchFamily="34" charset="0"/>
                <a:ea typeface="Cambria" panose="02040503050406030204" pitchFamily="18" charset="0"/>
                <a:cs typeface="Times New Roman" panose="02020603050405020304" pitchFamily="18" charset="0"/>
              </a:rPr>
              <a:t> S.A. (Ticker EC).</a:t>
            </a:r>
            <a:r>
              <a:rPr lang="en-US" sz="1800" b="1" dirty="0">
                <a:effectLst/>
                <a:latin typeface="Calibri" panose="020F0502020204030204" pitchFamily="34" charset="0"/>
                <a:ea typeface="Cambria" panose="02040503050406030204" pitchFamily="18" charset="0"/>
                <a:cs typeface="Times New Roman" panose="02020603050405020304" pitchFamily="18" charset="0"/>
              </a:rPr>
              <a:t> </a:t>
            </a:r>
            <a:r>
              <a:rPr lang="es-CO" sz="1800" dirty="0">
                <a:effectLst/>
                <a:latin typeface="Calibri" panose="020F0502020204030204" pitchFamily="34" charset="0"/>
                <a:ea typeface="Cambria" panose="02040503050406030204" pitchFamily="18" charset="0"/>
                <a:cs typeface="Times New Roman" panose="02020603050405020304" pitchFamily="18" charset="0"/>
              </a:rPr>
              <a:t>Es la principal empresa petrolera de Colombia y una de las más grandes de América Latina. Cotiza en la NYSE desde 2008 y sus ADR representan 20 acciones ordinarias cada una.</a:t>
            </a:r>
            <a:endParaRPr lang="es-CO" sz="1800" dirty="0">
              <a:effectLst/>
              <a:latin typeface="Cambria" panose="02040503050406030204" pitchFamily="18" charset="0"/>
              <a:ea typeface="Cambria" panose="02040503050406030204" pitchFamily="18" charset="0"/>
              <a:cs typeface="Times New Roman" panose="02020603050405020304" pitchFamily="18" charset="0"/>
            </a:endParaRPr>
          </a:p>
          <a:p>
            <a:pPr lvl="0" algn="just">
              <a:lnSpc>
                <a:spcPct val="115000"/>
              </a:lnSpc>
            </a:pPr>
            <a:r>
              <a:rPr lang="es-CO" sz="1800" b="1" i="1" dirty="0">
                <a:effectLst/>
                <a:latin typeface="Calibri" panose="020F0502020204030204" pitchFamily="34" charset="0"/>
                <a:ea typeface="Cambria" panose="02040503050406030204" pitchFamily="18" charset="0"/>
                <a:cs typeface="Times New Roman" panose="02020603050405020304" pitchFamily="18" charset="0"/>
              </a:rPr>
              <a:t>Bancolombia S.A. (Ticker CIB):</a:t>
            </a:r>
            <a:r>
              <a:rPr lang="es-CO" sz="1800" dirty="0">
                <a:effectLst/>
                <a:latin typeface="Calibri" panose="020F0502020204030204" pitchFamily="34" charset="0"/>
                <a:ea typeface="Cambria" panose="02040503050406030204" pitchFamily="18" charset="0"/>
                <a:cs typeface="Times New Roman" panose="02020603050405020304" pitchFamily="18" charset="0"/>
              </a:rPr>
              <a:t> Fundado en 1945, es el banco comercial más grande de Colombia. Sus ADR cotizan en la NYSE desde 1995, siendo uno de los más negociados entre las empresas colombianas.</a:t>
            </a:r>
            <a:endParaRPr lang="es-CO" sz="1800" dirty="0">
              <a:effectLst/>
              <a:latin typeface="Cambria" panose="02040503050406030204" pitchFamily="18" charset="0"/>
              <a:ea typeface="Cambria" panose="02040503050406030204" pitchFamily="18" charset="0"/>
              <a:cs typeface="Times New Roman" panose="02020603050405020304" pitchFamily="18" charset="0"/>
            </a:endParaRPr>
          </a:p>
          <a:p>
            <a:pPr lvl="0" algn="just">
              <a:lnSpc>
                <a:spcPct val="115000"/>
              </a:lnSpc>
            </a:pPr>
            <a:r>
              <a:rPr lang="es-CO" sz="1800" b="1" i="1" dirty="0">
                <a:effectLst/>
                <a:latin typeface="Calibri" panose="020F0502020204030204" pitchFamily="34" charset="0"/>
                <a:ea typeface="Cambria" panose="02040503050406030204" pitchFamily="18" charset="0"/>
                <a:cs typeface="Times New Roman" panose="02020603050405020304" pitchFamily="18" charset="0"/>
              </a:rPr>
              <a:t>Grupo Aval Acciones y Valores S.A. (Ticker AVAL):</a:t>
            </a:r>
            <a:r>
              <a:rPr lang="es-CO" sz="1800" b="1" dirty="0">
                <a:effectLst/>
                <a:latin typeface="Calibri" panose="020F0502020204030204" pitchFamily="34" charset="0"/>
                <a:ea typeface="Cambria" panose="02040503050406030204" pitchFamily="18" charset="0"/>
                <a:cs typeface="Times New Roman" panose="02020603050405020304" pitchFamily="18" charset="0"/>
              </a:rPr>
              <a:t> </a:t>
            </a:r>
            <a:r>
              <a:rPr lang="es-CO" sz="1800" dirty="0">
                <a:effectLst/>
                <a:latin typeface="Calibri" panose="020F0502020204030204" pitchFamily="34" charset="0"/>
                <a:ea typeface="Cambria" panose="02040503050406030204" pitchFamily="18" charset="0"/>
                <a:cs typeface="Times New Roman" panose="02020603050405020304" pitchFamily="18" charset="0"/>
              </a:rPr>
              <a:t>Es el conglomerado financiero más grande del país, con participación en bancos, seguros y pensiones. Sus ADR se negocian en la NYSE, permitiendo a los inversionistas acceder a sus acciones.</a:t>
            </a:r>
            <a:endParaRPr lang="es-CO" sz="1800" dirty="0">
              <a:effectLst/>
              <a:latin typeface="Cambria" panose="02040503050406030204" pitchFamily="18" charset="0"/>
              <a:ea typeface="Cambria" panose="02040503050406030204" pitchFamily="18" charset="0"/>
              <a:cs typeface="Times New Roman" panose="02020603050405020304" pitchFamily="18" charset="0"/>
            </a:endParaRPr>
          </a:p>
          <a:p>
            <a:pPr lvl="0" algn="just">
              <a:lnSpc>
                <a:spcPct val="115000"/>
              </a:lnSpc>
            </a:pPr>
            <a:r>
              <a:rPr lang="es-CO" sz="1800" b="1" i="1" dirty="0">
                <a:effectLst/>
                <a:latin typeface="Calibri" panose="020F0502020204030204" pitchFamily="34" charset="0"/>
                <a:ea typeface="Cambria" panose="02040503050406030204" pitchFamily="18" charset="0"/>
                <a:cs typeface="Times New Roman" panose="02020603050405020304" pitchFamily="18" charset="0"/>
              </a:rPr>
              <a:t>Grupo Éxito S.A. (Ticker EXTO):</a:t>
            </a:r>
            <a:r>
              <a:rPr lang="es-CO" sz="1800" dirty="0">
                <a:effectLst/>
                <a:latin typeface="Calibri" panose="020F0502020204030204" pitchFamily="34" charset="0"/>
                <a:ea typeface="Cambria" panose="02040503050406030204" pitchFamily="18" charset="0"/>
                <a:cs typeface="Times New Roman" panose="02020603050405020304" pitchFamily="18" charset="0"/>
              </a:rPr>
              <a:t> Es la principal cadena de </a:t>
            </a:r>
            <a:r>
              <a:rPr lang="es-CO" sz="1800" dirty="0" err="1">
                <a:effectLst/>
                <a:latin typeface="Calibri" panose="020F0502020204030204" pitchFamily="34" charset="0"/>
                <a:ea typeface="Cambria" panose="02040503050406030204" pitchFamily="18" charset="0"/>
                <a:cs typeface="Times New Roman" panose="02020603050405020304" pitchFamily="18" charset="0"/>
              </a:rPr>
              <a:t>retail</a:t>
            </a:r>
            <a:r>
              <a:rPr lang="es-CO" sz="1800" dirty="0">
                <a:effectLst/>
                <a:latin typeface="Calibri" panose="020F0502020204030204" pitchFamily="34" charset="0"/>
                <a:ea typeface="Cambria" panose="02040503050406030204" pitchFamily="18" charset="0"/>
                <a:cs typeface="Times New Roman" panose="02020603050405020304" pitchFamily="18" charset="0"/>
              </a:rPr>
              <a:t> en Colombia. Comenzó a cotizar en la NYSE en agosto de 2023, convirtiéndose en la única empresa colombiana con presencia en los mercados de Estados Unidos, Brasil y Colombia.</a:t>
            </a:r>
            <a:endParaRPr lang="es-CO" sz="1800" dirty="0">
              <a:effectLst/>
              <a:latin typeface="Cambria" panose="02040503050406030204" pitchFamily="18" charset="0"/>
              <a:ea typeface="Cambria" panose="02040503050406030204" pitchFamily="18" charset="0"/>
              <a:cs typeface="Times New Roman" panose="02020603050405020304" pitchFamily="18" charset="0"/>
            </a:endParaRPr>
          </a:p>
          <a:p>
            <a:pPr lvl="0" algn="just">
              <a:lnSpc>
                <a:spcPct val="115000"/>
              </a:lnSpc>
              <a:spcAft>
                <a:spcPts val="800"/>
              </a:spcAft>
            </a:pPr>
            <a:r>
              <a:rPr lang="es-CO" sz="1800" b="1" i="1" dirty="0">
                <a:effectLst/>
                <a:latin typeface="Calibri" panose="020F0502020204030204" pitchFamily="34" charset="0"/>
                <a:ea typeface="Cambria" panose="02040503050406030204" pitchFamily="18" charset="0"/>
                <a:cs typeface="Times New Roman" panose="02020603050405020304" pitchFamily="18" charset="0"/>
              </a:rPr>
              <a:t>NUTRESA con el Ticker GCHOY</a:t>
            </a:r>
            <a:r>
              <a:rPr lang="es-CO" sz="1800" i="1" dirty="0">
                <a:effectLst/>
                <a:latin typeface="Calibri" panose="020F0502020204030204" pitchFamily="34" charset="0"/>
                <a:ea typeface="Cambria" panose="02040503050406030204" pitchFamily="18" charset="0"/>
                <a:cs typeface="Times New Roman" panose="02020603050405020304" pitchFamily="18" charset="0"/>
              </a:rPr>
              <a:t>.</a:t>
            </a:r>
            <a:r>
              <a:rPr lang="en-US" sz="1800" dirty="0">
                <a:solidFill>
                  <a:srgbClr val="746558"/>
                </a:solidFill>
                <a:latin typeface="Gelasio" pitchFamily="34" charset="0"/>
                <a:ea typeface="Gelasio" pitchFamily="34" charset="-122"/>
                <a:cs typeface="Gelasio" pitchFamily="34" charset="-120"/>
              </a:rPr>
              <a:t> </a:t>
            </a:r>
            <a:r>
              <a:rPr lang="en-US" dirty="0" err="1">
                <a:latin typeface="Calibri" panose="020F0502020204030204" pitchFamily="34" charset="0"/>
                <a:ea typeface="Cambria" panose="02040503050406030204" pitchFamily="18" charset="0"/>
                <a:cs typeface="Times New Roman" panose="02020603050405020304" pitchFamily="18" charset="0"/>
              </a:rPr>
              <a:t>Empresa</a:t>
            </a:r>
            <a:r>
              <a:rPr lang="en-US" dirty="0">
                <a:latin typeface="Calibri" panose="020F0502020204030204" pitchFamily="34" charset="0"/>
                <a:ea typeface="Cambria" panose="02040503050406030204" pitchFamily="18" charset="0"/>
                <a:cs typeface="Times New Roman" panose="02020603050405020304" pitchFamily="18" charset="0"/>
              </a:rPr>
              <a:t> </a:t>
            </a:r>
            <a:r>
              <a:rPr lang="en-US" dirty="0" err="1">
                <a:latin typeface="Calibri" panose="020F0502020204030204" pitchFamily="34" charset="0"/>
                <a:ea typeface="Cambria" panose="02040503050406030204" pitchFamily="18" charset="0"/>
                <a:cs typeface="Times New Roman" panose="02020603050405020304" pitchFamily="18" charset="0"/>
              </a:rPr>
              <a:t>líder</a:t>
            </a:r>
            <a:r>
              <a:rPr lang="en-US" dirty="0">
                <a:latin typeface="Calibri" panose="020F0502020204030204" pitchFamily="34" charset="0"/>
                <a:ea typeface="Cambria" panose="02040503050406030204" pitchFamily="18" charset="0"/>
                <a:cs typeface="Times New Roman" panose="02020603050405020304" pitchFamily="18" charset="0"/>
              </a:rPr>
              <a:t> </a:t>
            </a:r>
            <a:r>
              <a:rPr lang="en-US" dirty="0" err="1">
                <a:latin typeface="Calibri" panose="020F0502020204030204" pitchFamily="34" charset="0"/>
                <a:ea typeface="Cambria" panose="02040503050406030204" pitchFamily="18" charset="0"/>
                <a:cs typeface="Times New Roman" panose="02020603050405020304" pitchFamily="18" charset="0"/>
              </a:rPr>
              <a:t>en</a:t>
            </a:r>
            <a:r>
              <a:rPr lang="en-US" dirty="0">
                <a:latin typeface="Calibri" panose="020F0502020204030204" pitchFamily="34" charset="0"/>
                <a:ea typeface="Cambria" panose="02040503050406030204" pitchFamily="18" charset="0"/>
                <a:cs typeface="Times New Roman" panose="02020603050405020304" pitchFamily="18" charset="0"/>
              </a:rPr>
              <a:t> </a:t>
            </a:r>
            <a:r>
              <a:rPr lang="en-US" dirty="0" err="1">
                <a:latin typeface="Calibri" panose="020F0502020204030204" pitchFamily="34" charset="0"/>
                <a:ea typeface="Cambria" panose="02040503050406030204" pitchFamily="18" charset="0"/>
                <a:cs typeface="Times New Roman" panose="02020603050405020304" pitchFamily="18" charset="0"/>
              </a:rPr>
              <a:t>alimentos</a:t>
            </a:r>
            <a:r>
              <a:rPr lang="en-US" dirty="0">
                <a:latin typeface="Calibri" panose="020F0502020204030204" pitchFamily="34" charset="0"/>
                <a:ea typeface="Cambria" panose="02040503050406030204" pitchFamily="18" charset="0"/>
                <a:cs typeface="Times New Roman" panose="02020603050405020304" pitchFamily="18" charset="0"/>
              </a:rPr>
              <a:t> </a:t>
            </a:r>
            <a:r>
              <a:rPr lang="en-US" dirty="0" err="1">
                <a:latin typeface="Calibri" panose="020F0502020204030204" pitchFamily="34" charset="0"/>
                <a:ea typeface="Cambria" panose="02040503050406030204" pitchFamily="18" charset="0"/>
                <a:cs typeface="Times New Roman" panose="02020603050405020304" pitchFamily="18" charset="0"/>
              </a:rPr>
              <a:t>procesados</a:t>
            </a:r>
            <a:endParaRPr lang="es-CO" dirty="0">
              <a:latin typeface="Calibri" panose="020F0502020204030204" pitchFamily="34" charset="0"/>
              <a:ea typeface="Cambria" panose="02040503050406030204" pitchFamily="18" charset="0"/>
              <a:cs typeface="Times New Roman" panose="02020603050405020304" pitchFamily="18" charset="0"/>
            </a:endParaRPr>
          </a:p>
        </p:txBody>
      </p:sp>
      <p:pic>
        <p:nvPicPr>
          <p:cNvPr id="10" name="Image 1" descr="preencoded.png">
            <a:extLst>
              <a:ext uri="{FF2B5EF4-FFF2-40B4-BE49-F238E27FC236}">
                <a16:creationId xmlns:a16="http://schemas.microsoft.com/office/drawing/2014/main" id="{1FB05D90-66E1-463F-82AA-76C8FD432AA2}"/>
              </a:ext>
            </a:extLst>
          </p:cNvPr>
          <p:cNvPicPr>
            <a:picLocks noChangeAspect="1"/>
          </p:cNvPicPr>
          <p:nvPr/>
        </p:nvPicPr>
        <p:blipFill>
          <a:blip r:embed="rId2"/>
          <a:stretch>
            <a:fillRect/>
          </a:stretch>
        </p:blipFill>
        <p:spPr>
          <a:xfrm>
            <a:off x="886492" y="2312634"/>
            <a:ext cx="433745" cy="433745"/>
          </a:xfrm>
          <a:prstGeom prst="rect">
            <a:avLst/>
          </a:prstGeom>
        </p:spPr>
      </p:pic>
      <p:pic>
        <p:nvPicPr>
          <p:cNvPr id="11" name="Image 0" descr="preencoded.png">
            <a:extLst>
              <a:ext uri="{FF2B5EF4-FFF2-40B4-BE49-F238E27FC236}">
                <a16:creationId xmlns:a16="http://schemas.microsoft.com/office/drawing/2014/main" id="{926832B6-83BF-4B9F-AEEF-85B2705EEAA4}"/>
              </a:ext>
            </a:extLst>
          </p:cNvPr>
          <p:cNvPicPr>
            <a:picLocks noChangeAspect="1"/>
          </p:cNvPicPr>
          <p:nvPr/>
        </p:nvPicPr>
        <p:blipFill>
          <a:blip r:embed="rId3"/>
          <a:stretch>
            <a:fillRect/>
          </a:stretch>
        </p:blipFill>
        <p:spPr>
          <a:xfrm>
            <a:off x="962775" y="1656050"/>
            <a:ext cx="433745" cy="433745"/>
          </a:xfrm>
          <a:prstGeom prst="rect">
            <a:avLst/>
          </a:prstGeom>
        </p:spPr>
      </p:pic>
      <p:pic>
        <p:nvPicPr>
          <p:cNvPr id="13" name="Image 2" descr="preencoded.png">
            <a:extLst>
              <a:ext uri="{FF2B5EF4-FFF2-40B4-BE49-F238E27FC236}">
                <a16:creationId xmlns:a16="http://schemas.microsoft.com/office/drawing/2014/main" id="{0A56E139-6FE4-4466-AEFE-DED0E1A21597}"/>
              </a:ext>
            </a:extLst>
          </p:cNvPr>
          <p:cNvPicPr>
            <a:picLocks noChangeAspect="1"/>
          </p:cNvPicPr>
          <p:nvPr/>
        </p:nvPicPr>
        <p:blipFill>
          <a:blip r:embed="rId4"/>
          <a:stretch>
            <a:fillRect/>
          </a:stretch>
        </p:blipFill>
        <p:spPr>
          <a:xfrm>
            <a:off x="962774" y="2995255"/>
            <a:ext cx="433745" cy="433745"/>
          </a:xfrm>
          <a:prstGeom prst="rect">
            <a:avLst/>
          </a:prstGeom>
        </p:spPr>
      </p:pic>
      <p:pic>
        <p:nvPicPr>
          <p:cNvPr id="17" name="Image 2" descr="preencoded.png">
            <a:extLst>
              <a:ext uri="{FF2B5EF4-FFF2-40B4-BE49-F238E27FC236}">
                <a16:creationId xmlns:a16="http://schemas.microsoft.com/office/drawing/2014/main" id="{46DFA20F-F5B8-409E-8A2C-49CD3E226804}"/>
              </a:ext>
            </a:extLst>
          </p:cNvPr>
          <p:cNvPicPr>
            <a:picLocks noChangeAspect="1"/>
          </p:cNvPicPr>
          <p:nvPr/>
        </p:nvPicPr>
        <p:blipFill>
          <a:blip r:embed="rId4"/>
          <a:stretch>
            <a:fillRect/>
          </a:stretch>
        </p:blipFill>
        <p:spPr>
          <a:xfrm>
            <a:off x="1000916" y="3900715"/>
            <a:ext cx="433745" cy="433745"/>
          </a:xfrm>
          <a:prstGeom prst="rect">
            <a:avLst/>
          </a:prstGeom>
        </p:spPr>
      </p:pic>
      <p:pic>
        <p:nvPicPr>
          <p:cNvPr id="18" name="Image 4" descr="preencoded.png">
            <a:extLst>
              <a:ext uri="{FF2B5EF4-FFF2-40B4-BE49-F238E27FC236}">
                <a16:creationId xmlns:a16="http://schemas.microsoft.com/office/drawing/2014/main" id="{17EB7058-6ED8-4334-9C6F-12018859D608}"/>
              </a:ext>
            </a:extLst>
          </p:cNvPr>
          <p:cNvPicPr>
            <a:picLocks noChangeAspect="1"/>
          </p:cNvPicPr>
          <p:nvPr/>
        </p:nvPicPr>
        <p:blipFill>
          <a:blip r:embed="rId5"/>
          <a:stretch>
            <a:fillRect/>
          </a:stretch>
        </p:blipFill>
        <p:spPr>
          <a:xfrm>
            <a:off x="997864" y="4831123"/>
            <a:ext cx="433745" cy="433745"/>
          </a:xfrm>
          <a:prstGeom prst="rect">
            <a:avLst/>
          </a:prstGeom>
        </p:spPr>
      </p:pic>
    </p:spTree>
    <p:extLst>
      <p:ext uri="{BB962C8B-B14F-4D97-AF65-F5344CB8AC3E}">
        <p14:creationId xmlns:p14="http://schemas.microsoft.com/office/powerpoint/2010/main" val="3181517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rot="5400000">
            <a:off x="-3062038" y="3062037"/>
            <a:ext cx="6858002" cy="733927"/>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2" name="Rectángulo 11"/>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1347918" y="6390907"/>
            <a:ext cx="178335" cy="178335"/>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11042181" y="6386352"/>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Subtítulo 2">
            <a:extLst>
              <a:ext uri="{FF2B5EF4-FFF2-40B4-BE49-F238E27FC236}">
                <a16:creationId xmlns:a16="http://schemas.microsoft.com/office/drawing/2014/main" id="{7C2B898F-9B0C-B843-84F8-74FE14088DCD}"/>
              </a:ext>
            </a:extLst>
          </p:cNvPr>
          <p:cNvSpPr txBox="1">
            <a:spLocks/>
          </p:cNvSpPr>
          <p:nvPr/>
        </p:nvSpPr>
        <p:spPr>
          <a:xfrm>
            <a:off x="1425742" y="1745934"/>
            <a:ext cx="10100511" cy="42594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 sz="1700" dirty="0">
              <a:latin typeface="Roboto" panose="02000000000000000000" pitchFamily="2" charset="0"/>
              <a:ea typeface="Roboto" panose="02000000000000000000" pitchFamily="2" charset="0"/>
            </a:endParaRPr>
          </a:p>
          <a:p>
            <a:pPr algn="just"/>
            <a:endParaRPr lang="es-ES" sz="1600" dirty="0">
              <a:latin typeface="Roboto" panose="02000000000000000000" pitchFamily="2" charset="0"/>
              <a:ea typeface="Roboto" panose="02000000000000000000" pitchFamily="2" charset="0"/>
            </a:endParaRPr>
          </a:p>
          <a:p>
            <a:pPr algn="just"/>
            <a:endParaRPr lang="es-ES" sz="1600" dirty="0">
              <a:latin typeface="Roboto" panose="02000000000000000000" pitchFamily="2" charset="0"/>
              <a:ea typeface="Roboto" panose="02000000000000000000" pitchFamily="2" charset="0"/>
            </a:endParaRPr>
          </a:p>
        </p:txBody>
      </p:sp>
      <p:pic>
        <p:nvPicPr>
          <p:cNvPr id="14" name="Imagen 10">
            <a:extLst>
              <a:ext uri="{FF2B5EF4-FFF2-40B4-BE49-F238E27FC236}">
                <a16:creationId xmlns:a16="http://schemas.microsoft.com/office/drawing/2014/main" id="{B82E6806-7394-4449-A545-CA4F8179B7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6918" y="360555"/>
            <a:ext cx="2262624" cy="710577"/>
          </a:xfrm>
          <a:prstGeom prst="rect">
            <a:avLst/>
          </a:prstGeom>
        </p:spPr>
      </p:pic>
      <p:sp>
        <p:nvSpPr>
          <p:cNvPr id="29" name="CuadroTexto 28">
            <a:extLst>
              <a:ext uri="{FF2B5EF4-FFF2-40B4-BE49-F238E27FC236}">
                <a16:creationId xmlns:a16="http://schemas.microsoft.com/office/drawing/2014/main" id="{E620BF11-71BF-4F4C-8E53-07494275FF19}"/>
              </a:ext>
            </a:extLst>
          </p:cNvPr>
          <p:cNvSpPr txBox="1"/>
          <p:nvPr/>
        </p:nvSpPr>
        <p:spPr>
          <a:xfrm>
            <a:off x="7197292" y="4868675"/>
            <a:ext cx="4637629" cy="338554"/>
          </a:xfrm>
          <a:prstGeom prst="rect">
            <a:avLst/>
          </a:prstGeom>
          <a:noFill/>
        </p:spPr>
        <p:txBody>
          <a:bodyPr wrap="square">
            <a:spAutoFit/>
          </a:bodyPr>
          <a:lstStyle/>
          <a:p>
            <a:r>
              <a:rPr lang="es-CO" sz="1600" dirty="0">
                <a:effectLst/>
                <a:latin typeface="Times New Roman" panose="02020603050405020304" pitchFamily="18" charset="0"/>
                <a:ea typeface="Times New Roman" panose="02020603050405020304" pitchFamily="18" charset="0"/>
              </a:rPr>
              <a:t> </a:t>
            </a:r>
            <a:endParaRPr lang="es-CO" dirty="0"/>
          </a:p>
        </p:txBody>
      </p:sp>
      <p:sp>
        <p:nvSpPr>
          <p:cNvPr id="30" name="CuadroTexto 29">
            <a:extLst>
              <a:ext uri="{FF2B5EF4-FFF2-40B4-BE49-F238E27FC236}">
                <a16:creationId xmlns:a16="http://schemas.microsoft.com/office/drawing/2014/main" id="{7A2E082F-DBF3-48F2-AD9D-5CD5759845C1}"/>
              </a:ext>
            </a:extLst>
          </p:cNvPr>
          <p:cNvSpPr txBox="1"/>
          <p:nvPr/>
        </p:nvSpPr>
        <p:spPr>
          <a:xfrm>
            <a:off x="6354057" y="5633772"/>
            <a:ext cx="5199374" cy="504625"/>
          </a:xfrm>
          <a:prstGeom prst="rect">
            <a:avLst/>
          </a:prstGeom>
          <a:noFill/>
        </p:spPr>
        <p:txBody>
          <a:bodyPr wrap="square">
            <a:spAutoFit/>
          </a:bodyPr>
          <a:lstStyle/>
          <a:p>
            <a:pPr marL="449580" algn="ctr">
              <a:lnSpc>
                <a:spcPct val="150000"/>
              </a:lnSpc>
            </a:pPr>
            <a:r>
              <a:rPr lang="es-CO" sz="2000" dirty="0">
                <a:effectLst/>
                <a:latin typeface="Times New Roman" panose="02020603050405020304" pitchFamily="18" charset="0"/>
                <a:ea typeface="Times New Roman" panose="02020603050405020304" pitchFamily="18" charset="0"/>
              </a:rPr>
              <a:t> </a:t>
            </a:r>
            <a:endParaRPr lang="es-CO" sz="2000" dirty="0"/>
          </a:p>
        </p:txBody>
      </p:sp>
      <p:sp>
        <p:nvSpPr>
          <p:cNvPr id="33" name="CuadroTexto 32">
            <a:extLst>
              <a:ext uri="{FF2B5EF4-FFF2-40B4-BE49-F238E27FC236}">
                <a16:creationId xmlns:a16="http://schemas.microsoft.com/office/drawing/2014/main" id="{848587F3-4EAD-43AD-B34E-C719685215DC}"/>
              </a:ext>
            </a:extLst>
          </p:cNvPr>
          <p:cNvSpPr txBox="1"/>
          <p:nvPr/>
        </p:nvSpPr>
        <p:spPr>
          <a:xfrm>
            <a:off x="1005707" y="232221"/>
            <a:ext cx="7680278" cy="1448602"/>
          </a:xfrm>
          <a:prstGeom prst="rect">
            <a:avLst/>
          </a:prstGeom>
          <a:noFill/>
        </p:spPr>
        <p:txBody>
          <a:bodyPr wrap="square">
            <a:spAutoFit/>
          </a:bodyPr>
          <a:lstStyle/>
          <a:p>
            <a:pPr lvl="0">
              <a:lnSpc>
                <a:spcPct val="115000"/>
              </a:lnSpc>
              <a:spcAft>
                <a:spcPts val="800"/>
              </a:spcAft>
              <a:buSzPts val="1000"/>
              <a:tabLst>
                <a:tab pos="457200" algn="l"/>
              </a:tabLst>
            </a:pPr>
            <a:r>
              <a:rPr lang="es-419" sz="1600" b="1" dirty="0">
                <a:latin typeface="Calibri" panose="020F0502020204030204" pitchFamily="34" charset="0"/>
              </a:rPr>
              <a:t>Modelo LSTM:</a:t>
            </a:r>
            <a:endParaRPr lang="es-CO" sz="1600" b="1" dirty="0">
              <a:latin typeface="Calibri" panose="020F0502020204030204" pitchFamily="34" charset="0"/>
            </a:endParaRPr>
          </a:p>
          <a:p>
            <a:pPr marL="742950" lvl="1" indent="-285750">
              <a:lnSpc>
                <a:spcPct val="115000"/>
              </a:lnSpc>
              <a:buSzPts val="1000"/>
              <a:buFont typeface="Courier New" panose="02070309020205020404" pitchFamily="49" charset="0"/>
              <a:buChar char="o"/>
              <a:tabLst>
                <a:tab pos="914400" algn="l"/>
              </a:tabLst>
            </a:pPr>
            <a:r>
              <a:rPr lang="es-419" dirty="0">
                <a:effectLst/>
                <a:latin typeface="Calibri" panose="020F0502020204030204" pitchFamily="34" charset="0"/>
                <a:ea typeface="Arial" panose="020B0604020202020204" pitchFamily="34" charset="0"/>
                <a:cs typeface="Times New Roman" panose="02020603050405020304" pitchFamily="18" charset="0"/>
              </a:rPr>
              <a:t>Arquitectura secuencial con capas LSTM y densa.</a:t>
            </a:r>
            <a:endParaRPr lang="es-CO" dirty="0">
              <a:effectLst/>
              <a:latin typeface="Arial" panose="020B0604020202020204" pitchFamily="34" charset="0"/>
              <a:ea typeface="Arial" panose="020B0604020202020204" pitchFamily="34" charset="0"/>
              <a:cs typeface="Times New Roman" panose="02020603050405020304" pitchFamily="18" charset="0"/>
            </a:endParaRPr>
          </a:p>
          <a:p>
            <a:pPr marL="742950" lvl="1" indent="-285750">
              <a:lnSpc>
                <a:spcPct val="115000"/>
              </a:lnSpc>
              <a:buSzPts val="1000"/>
              <a:buFont typeface="Courier New" panose="02070309020205020404" pitchFamily="49" charset="0"/>
              <a:buChar char="o"/>
              <a:tabLst>
                <a:tab pos="914400" algn="l"/>
              </a:tabLst>
            </a:pPr>
            <a:r>
              <a:rPr lang="es-419" dirty="0">
                <a:effectLst/>
                <a:latin typeface="Calibri" panose="020F0502020204030204" pitchFamily="34" charset="0"/>
                <a:ea typeface="Arial" panose="020B0604020202020204" pitchFamily="34" charset="0"/>
                <a:cs typeface="Times New Roman" panose="02020603050405020304" pitchFamily="18" charset="0"/>
              </a:rPr>
              <a:t>Función de </a:t>
            </a:r>
            <a:r>
              <a:rPr lang="es-419" sz="2000" dirty="0">
                <a:effectLst/>
                <a:latin typeface="Calibri" panose="020F0502020204030204" pitchFamily="34" charset="0"/>
                <a:ea typeface="Arial" panose="020B0604020202020204" pitchFamily="34" charset="0"/>
                <a:cs typeface="Times New Roman" panose="02020603050405020304" pitchFamily="18" charset="0"/>
              </a:rPr>
              <a:t>pérdida</a:t>
            </a:r>
            <a:r>
              <a:rPr lang="es-419" dirty="0">
                <a:effectLst/>
                <a:latin typeface="Calibri" panose="020F0502020204030204" pitchFamily="34" charset="0"/>
                <a:ea typeface="Arial" panose="020B0604020202020204" pitchFamily="34" charset="0"/>
                <a:cs typeface="Times New Roman" panose="02020603050405020304" pitchFamily="18" charset="0"/>
              </a:rPr>
              <a:t>: error cuadrático medio (MSE).</a:t>
            </a:r>
            <a:endParaRPr lang="es-CO" dirty="0">
              <a:effectLst/>
              <a:latin typeface="Arial" panose="020B0604020202020204" pitchFamily="34" charset="0"/>
              <a:ea typeface="Arial" panose="020B0604020202020204" pitchFamily="34" charset="0"/>
              <a:cs typeface="Times New Roman" panose="02020603050405020304" pitchFamily="18" charset="0"/>
            </a:endParaRPr>
          </a:p>
          <a:p>
            <a:pPr marL="742950" lvl="1" indent="-285750">
              <a:lnSpc>
                <a:spcPct val="115000"/>
              </a:lnSpc>
              <a:buSzPts val="1000"/>
              <a:buFont typeface="Courier New" panose="02070309020205020404" pitchFamily="49" charset="0"/>
              <a:buChar char="o"/>
              <a:tabLst>
                <a:tab pos="914400" algn="l"/>
              </a:tabLst>
            </a:pPr>
            <a:r>
              <a:rPr lang="es-419" dirty="0">
                <a:effectLst/>
                <a:latin typeface="Calibri" panose="020F0502020204030204" pitchFamily="34" charset="0"/>
                <a:ea typeface="Arial" panose="020B0604020202020204" pitchFamily="34" charset="0"/>
                <a:cs typeface="Times New Roman" panose="02020603050405020304" pitchFamily="18" charset="0"/>
              </a:rPr>
              <a:t>Entrenamiento con series temporales normalizadas.</a:t>
            </a:r>
            <a:endParaRPr lang="es-CO" sz="14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34" name="CuadroTexto 33">
            <a:extLst>
              <a:ext uri="{FF2B5EF4-FFF2-40B4-BE49-F238E27FC236}">
                <a16:creationId xmlns:a16="http://schemas.microsoft.com/office/drawing/2014/main" id="{20022FA0-3AEE-46FB-AB3A-836534D2DF2D}"/>
              </a:ext>
            </a:extLst>
          </p:cNvPr>
          <p:cNvSpPr txBox="1"/>
          <p:nvPr/>
        </p:nvSpPr>
        <p:spPr>
          <a:xfrm>
            <a:off x="733927" y="1841278"/>
            <a:ext cx="10925482" cy="4723409"/>
          </a:xfrm>
          <a:prstGeom prst="rect">
            <a:avLst/>
          </a:prstGeom>
          <a:noFill/>
        </p:spPr>
        <p:txBody>
          <a:bodyPr wrap="square">
            <a:spAutoFit/>
          </a:bodyPr>
          <a:lstStyle/>
          <a:p>
            <a:pPr>
              <a:lnSpc>
                <a:spcPct val="115000"/>
              </a:lnSpc>
            </a:pPr>
            <a:r>
              <a:rPr lang="es-419" b="1" dirty="0">
                <a:effectLst/>
                <a:latin typeface="Calibri" panose="020F0502020204030204" pitchFamily="34" charset="0"/>
                <a:ea typeface="Arial" panose="020B0604020202020204" pitchFamily="34" charset="0"/>
              </a:rPr>
              <a:t>Desarrollo del Bot de </a:t>
            </a:r>
            <a:r>
              <a:rPr lang="es-419" b="1" dirty="0" err="1">
                <a:effectLst/>
                <a:latin typeface="Calibri" panose="020F0502020204030204" pitchFamily="34" charset="0"/>
                <a:ea typeface="Arial" panose="020B0604020202020204" pitchFamily="34" charset="0"/>
              </a:rPr>
              <a:t>Telegram</a:t>
            </a:r>
            <a:endParaRPr lang="es-CO" dirty="0">
              <a:effectLst/>
              <a:latin typeface="Arial" panose="020B0604020202020204" pitchFamily="34" charset="0"/>
              <a:ea typeface="Arial" panose="020B0604020202020204" pitchFamily="34" charset="0"/>
            </a:endParaRPr>
          </a:p>
          <a:p>
            <a:pPr algn="just">
              <a:lnSpc>
                <a:spcPct val="115000"/>
              </a:lnSpc>
            </a:pPr>
            <a:r>
              <a:rPr lang="es-419" dirty="0">
                <a:effectLst/>
                <a:latin typeface="Calibri" panose="020F0502020204030204" pitchFamily="34" charset="0"/>
                <a:ea typeface="Arial" panose="020B0604020202020204" pitchFamily="34" charset="0"/>
              </a:rPr>
              <a:t>Implementar un </a:t>
            </a:r>
            <a:r>
              <a:rPr lang="es-419" dirty="0" err="1">
                <a:effectLst/>
                <a:latin typeface="Calibri" panose="020F0502020204030204" pitchFamily="34" charset="0"/>
                <a:ea typeface="Arial" panose="020B0604020202020204" pitchFamily="34" charset="0"/>
              </a:rPr>
              <a:t>bot</a:t>
            </a:r>
            <a:r>
              <a:rPr lang="es-419" dirty="0">
                <a:effectLst/>
                <a:latin typeface="Calibri" panose="020F0502020204030204" pitchFamily="34" charset="0"/>
                <a:ea typeface="Arial" panose="020B0604020202020204" pitchFamily="34" charset="0"/>
              </a:rPr>
              <a:t> funcional con comandos que interactúe con el modelo y entregue predicciones al usuario.</a:t>
            </a:r>
            <a:endParaRPr lang="es-CO" dirty="0">
              <a:effectLst/>
              <a:latin typeface="Arial" panose="020B0604020202020204" pitchFamily="34" charset="0"/>
              <a:ea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s-419" b="1" dirty="0">
                <a:effectLst/>
                <a:latin typeface="Calibri" panose="020F0502020204030204" pitchFamily="34" charset="0"/>
                <a:ea typeface="Arial" panose="020B0604020202020204" pitchFamily="34" charset="0"/>
              </a:rPr>
              <a:t>Funciones del Bot</a:t>
            </a:r>
            <a:r>
              <a:rPr lang="es-419" dirty="0">
                <a:effectLst/>
                <a:latin typeface="Calibri" panose="020F0502020204030204" pitchFamily="34" charset="0"/>
                <a:ea typeface="Arial" panose="020B0604020202020204" pitchFamily="34" charset="0"/>
              </a:rPr>
              <a:t>:</a:t>
            </a:r>
            <a:endParaRPr lang="es-CO" dirty="0">
              <a:effectLst/>
              <a:latin typeface="Arial" panose="020B0604020202020204" pitchFamily="34" charset="0"/>
              <a:ea typeface="Arial" panose="020B0604020202020204" pitchFamily="34" charset="0"/>
            </a:endParaRPr>
          </a:p>
          <a:p>
            <a:pPr marL="742950" lvl="1" indent="-285750">
              <a:lnSpc>
                <a:spcPct val="115000"/>
              </a:lnSpc>
              <a:buSzPts val="1000"/>
              <a:buFont typeface="Courier New" panose="02070309020205020404" pitchFamily="49" charset="0"/>
              <a:buChar char="o"/>
              <a:tabLst>
                <a:tab pos="914400" algn="l"/>
              </a:tabLst>
            </a:pPr>
            <a:r>
              <a:rPr lang="es-419" dirty="0">
                <a:effectLst/>
                <a:latin typeface="Calibri" panose="020F0502020204030204" pitchFamily="34" charset="0"/>
                <a:ea typeface="Arial" panose="020B0604020202020204" pitchFamily="34" charset="0"/>
                <a:cs typeface="Times New Roman" panose="02020603050405020304" pitchFamily="18" charset="0"/>
              </a:rPr>
              <a:t>Comando /</a:t>
            </a:r>
            <a:r>
              <a:rPr lang="es-419" dirty="0" err="1">
                <a:effectLst/>
                <a:latin typeface="Calibri" panose="020F0502020204030204" pitchFamily="34" charset="0"/>
                <a:ea typeface="Arial" panose="020B0604020202020204" pitchFamily="34" charset="0"/>
                <a:cs typeface="Times New Roman" panose="02020603050405020304" pitchFamily="18" charset="0"/>
              </a:rPr>
              <a:t>start</a:t>
            </a:r>
            <a:r>
              <a:rPr lang="es-419" dirty="0">
                <a:effectLst/>
                <a:latin typeface="Calibri" panose="020F0502020204030204" pitchFamily="34" charset="0"/>
                <a:ea typeface="Arial" panose="020B0604020202020204" pitchFamily="34" charset="0"/>
                <a:cs typeface="Times New Roman" panose="02020603050405020304" pitchFamily="18" charset="0"/>
              </a:rPr>
              <a:t> con mensaje de bienvenida.</a:t>
            </a:r>
            <a:endParaRPr lang="es-CO" dirty="0">
              <a:effectLst/>
              <a:latin typeface="Arial" panose="020B0604020202020204" pitchFamily="34" charset="0"/>
              <a:ea typeface="Arial" panose="020B0604020202020204" pitchFamily="34" charset="0"/>
              <a:cs typeface="Times New Roman" panose="02020603050405020304" pitchFamily="18" charset="0"/>
            </a:endParaRPr>
          </a:p>
          <a:p>
            <a:pPr marL="742950" lvl="1" indent="-285750">
              <a:lnSpc>
                <a:spcPct val="115000"/>
              </a:lnSpc>
              <a:buSzPts val="1000"/>
              <a:buFont typeface="Courier New" panose="02070309020205020404" pitchFamily="49" charset="0"/>
              <a:buChar char="o"/>
              <a:tabLst>
                <a:tab pos="914400" algn="l"/>
              </a:tabLst>
            </a:pPr>
            <a:r>
              <a:rPr lang="es-419" dirty="0">
                <a:effectLst/>
                <a:latin typeface="Calibri" panose="020F0502020204030204" pitchFamily="34" charset="0"/>
                <a:ea typeface="Arial" panose="020B0604020202020204" pitchFamily="34" charset="0"/>
                <a:cs typeface="Times New Roman" panose="02020603050405020304" pitchFamily="18" charset="0"/>
              </a:rPr>
              <a:t>Comando /</a:t>
            </a:r>
            <a:r>
              <a:rPr lang="es-419" dirty="0" err="1">
                <a:effectLst/>
                <a:latin typeface="Calibri" panose="020F0502020204030204" pitchFamily="34" charset="0"/>
                <a:ea typeface="Arial" panose="020B0604020202020204" pitchFamily="34" charset="0"/>
                <a:cs typeface="Times New Roman" panose="02020603050405020304" pitchFamily="18" charset="0"/>
              </a:rPr>
              <a:t>predict</a:t>
            </a:r>
            <a:r>
              <a:rPr lang="es-419" dirty="0">
                <a:effectLst/>
                <a:latin typeface="Calibri" panose="020F0502020204030204" pitchFamily="34" charset="0"/>
                <a:ea typeface="Arial" panose="020B0604020202020204" pitchFamily="34" charset="0"/>
                <a:cs typeface="Times New Roman" panose="02020603050405020304" pitchFamily="18" charset="0"/>
              </a:rPr>
              <a:t> &lt;TICKER&gt; para generar la predicción de una acción específica.</a:t>
            </a:r>
            <a:endParaRPr lang="es-CO" dirty="0">
              <a:effectLst/>
              <a:latin typeface="Arial" panose="020B0604020202020204" pitchFamily="34" charset="0"/>
              <a:ea typeface="Arial" panose="020B0604020202020204" pitchFamily="34" charset="0"/>
              <a:cs typeface="Times New Roman" panose="02020603050405020304" pitchFamily="18" charset="0"/>
            </a:endParaRPr>
          </a:p>
          <a:p>
            <a:pPr marL="914400">
              <a:lnSpc>
                <a:spcPct val="115000"/>
              </a:lnSpc>
            </a:pPr>
            <a:r>
              <a:rPr lang="es-419" dirty="0">
                <a:effectLst/>
                <a:latin typeface="Calibri" panose="020F0502020204030204" pitchFamily="34" charset="0"/>
                <a:ea typeface="Arial" panose="020B0604020202020204" pitchFamily="34" charset="0"/>
              </a:rPr>
              <a:t> </a:t>
            </a:r>
            <a:endParaRPr lang="es-CO" dirty="0">
              <a:effectLst/>
              <a:latin typeface="Arial" panose="020B0604020202020204" pitchFamily="34" charset="0"/>
              <a:ea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s-419" b="1" dirty="0">
                <a:effectLst/>
                <a:latin typeface="Calibri" panose="020F0502020204030204" pitchFamily="34" charset="0"/>
                <a:ea typeface="Arial" panose="020B0604020202020204" pitchFamily="34" charset="0"/>
              </a:rPr>
              <a:t>Integración con Python-</a:t>
            </a:r>
            <a:r>
              <a:rPr lang="es-419" b="1" dirty="0" err="1">
                <a:effectLst/>
                <a:latin typeface="Calibri" panose="020F0502020204030204" pitchFamily="34" charset="0"/>
                <a:ea typeface="Arial" panose="020B0604020202020204" pitchFamily="34" charset="0"/>
              </a:rPr>
              <a:t>Telegram</a:t>
            </a:r>
            <a:r>
              <a:rPr lang="es-419" b="1" dirty="0">
                <a:effectLst/>
                <a:latin typeface="Calibri" panose="020F0502020204030204" pitchFamily="34" charset="0"/>
                <a:ea typeface="Arial" panose="020B0604020202020204" pitchFamily="34" charset="0"/>
              </a:rPr>
              <a:t>-Bot</a:t>
            </a:r>
            <a:r>
              <a:rPr lang="es-419" dirty="0">
                <a:effectLst/>
                <a:latin typeface="Calibri" panose="020F0502020204030204" pitchFamily="34" charset="0"/>
                <a:ea typeface="Arial" panose="020B0604020202020204" pitchFamily="34" charset="0"/>
              </a:rPr>
              <a:t>:</a:t>
            </a:r>
            <a:endParaRPr lang="es-CO" dirty="0">
              <a:effectLst/>
              <a:latin typeface="Arial" panose="020B0604020202020204" pitchFamily="34" charset="0"/>
              <a:ea typeface="Arial" panose="020B0604020202020204" pitchFamily="34" charset="0"/>
            </a:endParaRPr>
          </a:p>
          <a:p>
            <a:pPr marL="742950" lvl="1" indent="-285750">
              <a:lnSpc>
                <a:spcPct val="115000"/>
              </a:lnSpc>
              <a:buSzPts val="1000"/>
              <a:buFont typeface="Courier New" panose="02070309020205020404" pitchFamily="49" charset="0"/>
              <a:buChar char="o"/>
              <a:tabLst>
                <a:tab pos="914400" algn="l"/>
              </a:tabLst>
            </a:pPr>
            <a:r>
              <a:rPr lang="es-419" dirty="0">
                <a:effectLst/>
                <a:latin typeface="Calibri" panose="020F0502020204030204" pitchFamily="34" charset="0"/>
                <a:ea typeface="Arial" panose="020B0604020202020204" pitchFamily="34" charset="0"/>
                <a:cs typeface="Times New Roman" panose="02020603050405020304" pitchFamily="18" charset="0"/>
              </a:rPr>
              <a:t>Recepción de mensajes.</a:t>
            </a:r>
            <a:endParaRPr lang="es-CO" dirty="0">
              <a:effectLst/>
              <a:latin typeface="Arial" panose="020B0604020202020204" pitchFamily="34" charset="0"/>
              <a:ea typeface="Arial" panose="020B0604020202020204" pitchFamily="34" charset="0"/>
              <a:cs typeface="Times New Roman" panose="02020603050405020304" pitchFamily="18" charset="0"/>
            </a:endParaRPr>
          </a:p>
          <a:p>
            <a:pPr marL="742950" lvl="1" indent="-285750">
              <a:lnSpc>
                <a:spcPct val="115000"/>
              </a:lnSpc>
              <a:buSzPts val="1000"/>
              <a:buFont typeface="Courier New" panose="02070309020205020404" pitchFamily="49" charset="0"/>
              <a:buChar char="o"/>
              <a:tabLst>
                <a:tab pos="914400" algn="l"/>
              </a:tabLst>
            </a:pPr>
            <a:r>
              <a:rPr lang="es-419" dirty="0">
                <a:effectLst/>
                <a:latin typeface="Calibri" panose="020F0502020204030204" pitchFamily="34" charset="0"/>
                <a:ea typeface="Arial" panose="020B0604020202020204" pitchFamily="34" charset="0"/>
                <a:cs typeface="Times New Roman" panose="02020603050405020304" pitchFamily="18" charset="0"/>
              </a:rPr>
              <a:t>Llamada al modelo entrenado y respuesta automatizada.</a:t>
            </a:r>
            <a:endParaRPr lang="es-CO" dirty="0">
              <a:effectLst/>
              <a:latin typeface="Arial" panose="020B0604020202020204" pitchFamily="34" charset="0"/>
              <a:ea typeface="Arial" panose="020B0604020202020204" pitchFamily="34" charset="0"/>
              <a:cs typeface="Times New Roman" panose="02020603050405020304" pitchFamily="18" charset="0"/>
            </a:endParaRPr>
          </a:p>
          <a:p>
            <a:pPr marL="914400">
              <a:lnSpc>
                <a:spcPct val="115000"/>
              </a:lnSpc>
            </a:pPr>
            <a:r>
              <a:rPr lang="es-419" dirty="0">
                <a:effectLst/>
                <a:latin typeface="Calibri" panose="020F0502020204030204" pitchFamily="34" charset="0"/>
                <a:ea typeface="Arial" panose="020B0604020202020204" pitchFamily="34" charset="0"/>
              </a:rPr>
              <a:t> </a:t>
            </a:r>
            <a:endParaRPr lang="es-CO" dirty="0">
              <a:effectLst/>
              <a:latin typeface="Arial" panose="020B0604020202020204" pitchFamily="34" charset="0"/>
              <a:ea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s-419" b="1" dirty="0">
                <a:effectLst/>
                <a:latin typeface="Calibri" panose="020F0502020204030204" pitchFamily="34" charset="0"/>
                <a:ea typeface="Arial" panose="020B0604020202020204" pitchFamily="34" charset="0"/>
              </a:rPr>
              <a:t>Respuestas Inteligentes</a:t>
            </a:r>
            <a:r>
              <a:rPr lang="es-419" dirty="0">
                <a:effectLst/>
                <a:latin typeface="Calibri" panose="020F0502020204030204" pitchFamily="34" charset="0"/>
                <a:ea typeface="Arial" panose="020B0604020202020204" pitchFamily="34" charset="0"/>
              </a:rPr>
              <a:t>:</a:t>
            </a:r>
            <a:endParaRPr lang="es-CO" dirty="0">
              <a:effectLst/>
              <a:latin typeface="Arial" panose="020B0604020202020204" pitchFamily="34" charset="0"/>
              <a:ea typeface="Arial" panose="020B0604020202020204" pitchFamily="34" charset="0"/>
            </a:endParaRPr>
          </a:p>
          <a:p>
            <a:pPr marL="742950" lvl="1" indent="-285750">
              <a:lnSpc>
                <a:spcPct val="115000"/>
              </a:lnSpc>
              <a:buSzPts val="1000"/>
              <a:buFont typeface="Courier New" panose="02070309020205020404" pitchFamily="49" charset="0"/>
              <a:buChar char="o"/>
              <a:tabLst>
                <a:tab pos="914400" algn="l"/>
              </a:tabLst>
            </a:pPr>
            <a:r>
              <a:rPr lang="es-419" dirty="0">
                <a:effectLst/>
                <a:latin typeface="Calibri" panose="020F0502020204030204" pitchFamily="34" charset="0"/>
                <a:ea typeface="Arial" panose="020B0604020202020204" pitchFamily="34" charset="0"/>
                <a:cs typeface="Times New Roman" panose="02020603050405020304" pitchFamily="18" charset="0"/>
              </a:rPr>
              <a:t>Mensajes de error en caso de símbolos incorrectos.</a:t>
            </a:r>
            <a:endParaRPr lang="es-CO" dirty="0">
              <a:effectLst/>
              <a:latin typeface="Arial" panose="020B0604020202020204" pitchFamily="34" charset="0"/>
              <a:ea typeface="Arial" panose="020B0604020202020204" pitchFamily="34" charset="0"/>
              <a:cs typeface="Times New Roman" panose="02020603050405020304" pitchFamily="18" charset="0"/>
            </a:endParaRPr>
          </a:p>
          <a:p>
            <a:pPr marL="742950" lvl="1" indent="-285750">
              <a:lnSpc>
                <a:spcPct val="115000"/>
              </a:lnSpc>
              <a:buSzPts val="1000"/>
              <a:buFont typeface="Courier New" panose="02070309020205020404" pitchFamily="49" charset="0"/>
              <a:buChar char="o"/>
              <a:tabLst>
                <a:tab pos="914400" algn="l"/>
              </a:tabLst>
            </a:pPr>
            <a:r>
              <a:rPr lang="es-419" dirty="0">
                <a:effectLst/>
                <a:latin typeface="Calibri" panose="020F0502020204030204" pitchFamily="34" charset="0"/>
                <a:ea typeface="Arial" panose="020B0604020202020204" pitchFamily="34" charset="0"/>
                <a:cs typeface="Times New Roman" panose="02020603050405020304" pitchFamily="18" charset="0"/>
              </a:rPr>
              <a:t>Formato de respuesta clara con el precio estimado.</a:t>
            </a:r>
            <a:endParaRPr lang="es-CO" dirty="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pPr>
            <a:r>
              <a:rPr lang="es-419" sz="1100" b="1" dirty="0">
                <a:effectLst/>
                <a:latin typeface="Calibri" panose="020F0502020204030204" pitchFamily="34" charset="0"/>
                <a:ea typeface="Arial" panose="020B0604020202020204" pitchFamily="34" charset="0"/>
              </a:rPr>
              <a:t> </a:t>
            </a:r>
            <a:endParaRPr lang="es-CO" sz="11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813088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rot="5400000">
            <a:off x="-3062038" y="3062037"/>
            <a:ext cx="6858002" cy="733927"/>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2" name="Rectángulo 11"/>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1347918" y="6390907"/>
            <a:ext cx="178335" cy="178335"/>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11042181" y="6386352"/>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Subtítulo 2">
            <a:extLst>
              <a:ext uri="{FF2B5EF4-FFF2-40B4-BE49-F238E27FC236}">
                <a16:creationId xmlns:a16="http://schemas.microsoft.com/office/drawing/2014/main" id="{7C2B898F-9B0C-B843-84F8-74FE14088DCD}"/>
              </a:ext>
            </a:extLst>
          </p:cNvPr>
          <p:cNvSpPr txBox="1">
            <a:spLocks/>
          </p:cNvSpPr>
          <p:nvPr/>
        </p:nvSpPr>
        <p:spPr>
          <a:xfrm>
            <a:off x="1425742" y="1745934"/>
            <a:ext cx="10100511" cy="42594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 sz="1700" dirty="0">
              <a:latin typeface="Roboto" panose="02000000000000000000" pitchFamily="2" charset="0"/>
              <a:ea typeface="Roboto" panose="02000000000000000000" pitchFamily="2" charset="0"/>
            </a:endParaRPr>
          </a:p>
          <a:p>
            <a:pPr algn="just"/>
            <a:endParaRPr lang="es-ES" sz="1600" dirty="0">
              <a:latin typeface="Roboto" panose="02000000000000000000" pitchFamily="2" charset="0"/>
              <a:ea typeface="Roboto" panose="02000000000000000000" pitchFamily="2" charset="0"/>
            </a:endParaRPr>
          </a:p>
          <a:p>
            <a:pPr algn="just"/>
            <a:endParaRPr lang="es-ES" sz="1600" dirty="0">
              <a:latin typeface="Roboto" panose="02000000000000000000" pitchFamily="2" charset="0"/>
              <a:ea typeface="Roboto" panose="02000000000000000000" pitchFamily="2" charset="0"/>
            </a:endParaRPr>
          </a:p>
        </p:txBody>
      </p:sp>
      <p:sp>
        <p:nvSpPr>
          <p:cNvPr id="29" name="CuadroTexto 28">
            <a:extLst>
              <a:ext uri="{FF2B5EF4-FFF2-40B4-BE49-F238E27FC236}">
                <a16:creationId xmlns:a16="http://schemas.microsoft.com/office/drawing/2014/main" id="{E620BF11-71BF-4F4C-8E53-07494275FF19}"/>
              </a:ext>
            </a:extLst>
          </p:cNvPr>
          <p:cNvSpPr txBox="1"/>
          <p:nvPr/>
        </p:nvSpPr>
        <p:spPr>
          <a:xfrm>
            <a:off x="7197292" y="4868675"/>
            <a:ext cx="4637629" cy="338554"/>
          </a:xfrm>
          <a:prstGeom prst="rect">
            <a:avLst/>
          </a:prstGeom>
          <a:noFill/>
        </p:spPr>
        <p:txBody>
          <a:bodyPr wrap="square">
            <a:spAutoFit/>
          </a:bodyPr>
          <a:lstStyle/>
          <a:p>
            <a:r>
              <a:rPr lang="es-CO" sz="1600" dirty="0">
                <a:effectLst/>
                <a:latin typeface="Times New Roman" panose="02020603050405020304" pitchFamily="18" charset="0"/>
                <a:ea typeface="Times New Roman" panose="02020603050405020304" pitchFamily="18" charset="0"/>
              </a:rPr>
              <a:t> </a:t>
            </a:r>
            <a:endParaRPr lang="es-CO" dirty="0"/>
          </a:p>
        </p:txBody>
      </p:sp>
      <p:sp>
        <p:nvSpPr>
          <p:cNvPr id="30" name="CuadroTexto 29">
            <a:extLst>
              <a:ext uri="{FF2B5EF4-FFF2-40B4-BE49-F238E27FC236}">
                <a16:creationId xmlns:a16="http://schemas.microsoft.com/office/drawing/2014/main" id="{7A2E082F-DBF3-48F2-AD9D-5CD5759845C1}"/>
              </a:ext>
            </a:extLst>
          </p:cNvPr>
          <p:cNvSpPr txBox="1"/>
          <p:nvPr/>
        </p:nvSpPr>
        <p:spPr>
          <a:xfrm>
            <a:off x="6354057" y="5633772"/>
            <a:ext cx="5199374" cy="504625"/>
          </a:xfrm>
          <a:prstGeom prst="rect">
            <a:avLst/>
          </a:prstGeom>
          <a:noFill/>
        </p:spPr>
        <p:txBody>
          <a:bodyPr wrap="square">
            <a:spAutoFit/>
          </a:bodyPr>
          <a:lstStyle/>
          <a:p>
            <a:pPr marL="449580" algn="ctr">
              <a:lnSpc>
                <a:spcPct val="150000"/>
              </a:lnSpc>
            </a:pPr>
            <a:r>
              <a:rPr lang="es-CO" sz="2000" dirty="0">
                <a:effectLst/>
                <a:latin typeface="Times New Roman" panose="02020603050405020304" pitchFamily="18" charset="0"/>
                <a:ea typeface="Times New Roman" panose="02020603050405020304" pitchFamily="18" charset="0"/>
              </a:rPr>
              <a:t> </a:t>
            </a:r>
            <a:endParaRPr lang="es-CO" sz="2000" dirty="0"/>
          </a:p>
        </p:txBody>
      </p:sp>
      <p:sp>
        <p:nvSpPr>
          <p:cNvPr id="18" name="CuadroTexto 17">
            <a:extLst>
              <a:ext uri="{FF2B5EF4-FFF2-40B4-BE49-F238E27FC236}">
                <a16:creationId xmlns:a16="http://schemas.microsoft.com/office/drawing/2014/main" id="{F6C0701B-AD82-42DC-82FC-A3A82F9D6E78}"/>
              </a:ext>
            </a:extLst>
          </p:cNvPr>
          <p:cNvSpPr txBox="1"/>
          <p:nvPr/>
        </p:nvSpPr>
        <p:spPr>
          <a:xfrm>
            <a:off x="1425741" y="719603"/>
            <a:ext cx="8714545" cy="5366982"/>
          </a:xfrm>
          <a:prstGeom prst="rect">
            <a:avLst/>
          </a:prstGeom>
          <a:noFill/>
        </p:spPr>
        <p:txBody>
          <a:bodyPr wrap="square">
            <a:spAutoFit/>
          </a:bodyPr>
          <a:lstStyle/>
          <a:p>
            <a:pPr>
              <a:lnSpc>
                <a:spcPct val="115000"/>
              </a:lnSpc>
            </a:pPr>
            <a:r>
              <a:rPr lang="es-419" sz="2400" b="1" dirty="0">
                <a:effectLst/>
                <a:latin typeface="Calibri" panose="020F0502020204030204" pitchFamily="34" charset="0"/>
                <a:ea typeface="Arial" panose="020B0604020202020204" pitchFamily="34" charset="0"/>
              </a:rPr>
              <a:t>Visualización y Resultados</a:t>
            </a:r>
            <a:endParaRPr lang="es-CO" sz="2400" dirty="0">
              <a:effectLst/>
              <a:latin typeface="Arial" panose="020B0604020202020204" pitchFamily="34" charset="0"/>
              <a:ea typeface="Arial" panose="020B0604020202020204" pitchFamily="34" charset="0"/>
            </a:endParaRPr>
          </a:p>
          <a:p>
            <a:pPr>
              <a:lnSpc>
                <a:spcPct val="115000"/>
              </a:lnSpc>
            </a:pPr>
            <a:r>
              <a:rPr lang="es-419" sz="2400" b="1" dirty="0">
                <a:effectLst/>
                <a:latin typeface="Calibri" panose="020F0502020204030204" pitchFamily="34" charset="0"/>
                <a:ea typeface="Arial" panose="020B0604020202020204" pitchFamily="34" charset="0"/>
              </a:rPr>
              <a:t> </a:t>
            </a:r>
            <a:endParaRPr lang="es-CO" sz="2400" dirty="0">
              <a:effectLst/>
              <a:latin typeface="Arial" panose="020B0604020202020204" pitchFamily="34" charset="0"/>
              <a:ea typeface="Arial" panose="020B0604020202020204" pitchFamily="34" charset="0"/>
            </a:endParaRPr>
          </a:p>
          <a:p>
            <a:pPr marL="742950" lvl="1" indent="-285750">
              <a:lnSpc>
                <a:spcPct val="115000"/>
              </a:lnSpc>
              <a:buSzPts val="1000"/>
              <a:buFont typeface="Courier New" panose="02070309020205020404" pitchFamily="49" charset="0"/>
              <a:buChar char="o"/>
              <a:tabLst>
                <a:tab pos="914400" algn="l"/>
              </a:tabLst>
            </a:pPr>
            <a:r>
              <a:rPr lang="es-419" sz="2400" dirty="0">
                <a:effectLst/>
                <a:latin typeface="Calibri" panose="020F0502020204030204" pitchFamily="34" charset="0"/>
                <a:ea typeface="Arial" panose="020B0604020202020204" pitchFamily="34" charset="0"/>
                <a:cs typeface="Times New Roman" panose="02020603050405020304" pitchFamily="18" charset="0"/>
              </a:rPr>
              <a:t>Presentar al usuario los resultados en un formato comprensible y atractivo.</a:t>
            </a:r>
            <a:endParaRPr lang="es-CO" sz="2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pPr>
            <a:r>
              <a:rPr lang="es-419" sz="2400" dirty="0">
                <a:effectLst/>
                <a:latin typeface="Calibri" panose="020F0502020204030204" pitchFamily="34" charset="0"/>
                <a:ea typeface="Arial" panose="020B0604020202020204" pitchFamily="34" charset="0"/>
              </a:rPr>
              <a:t> </a:t>
            </a:r>
            <a:endParaRPr lang="es-CO" sz="2400" dirty="0">
              <a:effectLst/>
              <a:latin typeface="Arial" panose="020B0604020202020204" pitchFamily="34" charset="0"/>
              <a:ea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s-419" sz="2400" b="1" dirty="0">
                <a:effectLst/>
                <a:latin typeface="Calibri" panose="020F0502020204030204" pitchFamily="34" charset="0"/>
                <a:ea typeface="Arial" panose="020B0604020202020204" pitchFamily="34" charset="0"/>
              </a:rPr>
              <a:t>Formato de Respuesta</a:t>
            </a:r>
            <a:r>
              <a:rPr lang="es-419" sz="2400" dirty="0">
                <a:effectLst/>
                <a:latin typeface="Calibri" panose="020F0502020204030204" pitchFamily="34" charset="0"/>
                <a:ea typeface="Arial" panose="020B0604020202020204" pitchFamily="34" charset="0"/>
              </a:rPr>
              <a:t>:</a:t>
            </a:r>
            <a:endParaRPr lang="es-CO" sz="2400" dirty="0">
              <a:effectLst/>
              <a:latin typeface="Arial" panose="020B0604020202020204" pitchFamily="34" charset="0"/>
              <a:ea typeface="Arial" panose="020B0604020202020204" pitchFamily="34" charset="0"/>
            </a:endParaRPr>
          </a:p>
          <a:p>
            <a:pPr marL="742950" lvl="1" indent="-285750">
              <a:lnSpc>
                <a:spcPct val="115000"/>
              </a:lnSpc>
              <a:buSzPts val="1000"/>
              <a:buFont typeface="Courier New" panose="02070309020205020404" pitchFamily="49" charset="0"/>
              <a:buChar char="o"/>
              <a:tabLst>
                <a:tab pos="914400" algn="l"/>
              </a:tabLst>
            </a:pPr>
            <a:r>
              <a:rPr lang="es-419" sz="2400" dirty="0">
                <a:effectLst/>
                <a:latin typeface="Calibri" panose="020F0502020204030204" pitchFamily="34" charset="0"/>
                <a:ea typeface="Arial" panose="020B0604020202020204" pitchFamily="34" charset="0"/>
                <a:cs typeface="Times New Roman" panose="02020603050405020304" pitchFamily="18" charset="0"/>
              </a:rPr>
              <a:t>Mensaje con el Ticker, fecha de predicción y valor estimado.</a:t>
            </a:r>
            <a:endParaRPr lang="es-CO" sz="2400" dirty="0">
              <a:effectLst/>
              <a:latin typeface="Arial" panose="020B0604020202020204" pitchFamily="34" charset="0"/>
              <a:ea typeface="Arial" panose="020B0604020202020204" pitchFamily="34" charset="0"/>
              <a:cs typeface="Times New Roman" panose="02020603050405020304" pitchFamily="18" charset="0"/>
            </a:endParaRPr>
          </a:p>
          <a:p>
            <a:pPr marL="742950" lvl="1" indent="-285750">
              <a:lnSpc>
                <a:spcPct val="115000"/>
              </a:lnSpc>
              <a:buSzPts val="1000"/>
              <a:buFont typeface="Courier New" panose="02070309020205020404" pitchFamily="49" charset="0"/>
              <a:buChar char="o"/>
              <a:tabLst>
                <a:tab pos="914400" algn="l"/>
              </a:tabLst>
            </a:pPr>
            <a:r>
              <a:rPr lang="es-419" sz="2400" dirty="0">
                <a:effectLst/>
                <a:latin typeface="Calibri" panose="020F0502020204030204" pitchFamily="34" charset="0"/>
                <a:ea typeface="Arial" panose="020B0604020202020204" pitchFamily="34" charset="0"/>
                <a:cs typeface="Times New Roman" panose="02020603050405020304" pitchFamily="18" charset="0"/>
              </a:rPr>
              <a:t>Opción de incluir gráfico simple del comportamiento pasado (en versiones futuras).</a:t>
            </a:r>
            <a:endParaRPr lang="es-CO" sz="2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s-419" sz="2400" b="1" dirty="0">
                <a:effectLst/>
                <a:latin typeface="Calibri" panose="020F0502020204030204" pitchFamily="34" charset="0"/>
                <a:ea typeface="Arial" panose="020B0604020202020204" pitchFamily="34" charset="0"/>
              </a:rPr>
              <a:t>Limitaciones</a:t>
            </a:r>
            <a:r>
              <a:rPr lang="es-419" sz="2400" dirty="0">
                <a:effectLst/>
                <a:latin typeface="Calibri" panose="020F0502020204030204" pitchFamily="34" charset="0"/>
                <a:ea typeface="Arial" panose="020B0604020202020204" pitchFamily="34" charset="0"/>
              </a:rPr>
              <a:t>:</a:t>
            </a:r>
            <a:endParaRPr lang="es-CO" sz="2400" dirty="0">
              <a:effectLst/>
              <a:latin typeface="Arial" panose="020B0604020202020204" pitchFamily="34" charset="0"/>
              <a:ea typeface="Arial" panose="020B0604020202020204" pitchFamily="34" charset="0"/>
            </a:endParaRPr>
          </a:p>
          <a:p>
            <a:pPr marL="742950" lvl="1" indent="-285750">
              <a:lnSpc>
                <a:spcPct val="115000"/>
              </a:lnSpc>
              <a:buSzPts val="1000"/>
              <a:buFont typeface="Courier New" panose="02070309020205020404" pitchFamily="49" charset="0"/>
              <a:buChar char="o"/>
              <a:tabLst>
                <a:tab pos="914400" algn="l"/>
              </a:tabLst>
            </a:pPr>
            <a:r>
              <a:rPr lang="es-419" sz="2400" dirty="0">
                <a:effectLst/>
                <a:latin typeface="Calibri" panose="020F0502020204030204" pitchFamily="34" charset="0"/>
                <a:ea typeface="Arial" panose="020B0604020202020204" pitchFamily="34" charset="0"/>
                <a:cs typeface="Times New Roman" panose="02020603050405020304" pitchFamily="18" charset="0"/>
              </a:rPr>
              <a:t>Predicción de un día.</a:t>
            </a:r>
            <a:endParaRPr lang="es-CO" sz="2400" dirty="0">
              <a:effectLst/>
              <a:latin typeface="Arial" panose="020B0604020202020204" pitchFamily="34" charset="0"/>
              <a:ea typeface="Arial" panose="020B0604020202020204" pitchFamily="34" charset="0"/>
              <a:cs typeface="Times New Roman" panose="02020603050405020304" pitchFamily="18" charset="0"/>
            </a:endParaRPr>
          </a:p>
          <a:p>
            <a:pPr marL="742950" lvl="1" indent="-285750">
              <a:lnSpc>
                <a:spcPct val="115000"/>
              </a:lnSpc>
              <a:buSzPts val="1000"/>
              <a:buFont typeface="Courier New" panose="02070309020205020404" pitchFamily="49" charset="0"/>
              <a:buChar char="o"/>
              <a:tabLst>
                <a:tab pos="914400" algn="l"/>
              </a:tabLst>
            </a:pPr>
            <a:r>
              <a:rPr lang="es-419" sz="2400" dirty="0">
                <a:effectLst/>
                <a:latin typeface="Calibri" panose="020F0502020204030204" pitchFamily="34" charset="0"/>
                <a:ea typeface="Arial" panose="020B0604020202020204" pitchFamily="34" charset="0"/>
                <a:cs typeface="Times New Roman" panose="02020603050405020304" pitchFamily="18" charset="0"/>
              </a:rPr>
              <a:t>Modelo no se actualiza automáticamente.</a:t>
            </a:r>
            <a:endParaRPr lang="es-CO" sz="1100" dirty="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51754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rot="5400000">
            <a:off x="-3062038" y="3062037"/>
            <a:ext cx="6858002" cy="733927"/>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2" name="Rectángulo 11"/>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347918"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1042181" y="6386352"/>
            <a:ext cx="178335" cy="178335"/>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10736444"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CuadroTexto 18">
            <a:extLst>
              <a:ext uri="{FF2B5EF4-FFF2-40B4-BE49-F238E27FC236}">
                <a16:creationId xmlns:a16="http://schemas.microsoft.com/office/drawing/2014/main" id="{624AEC2C-9181-4C9A-9C72-154B70E16889}"/>
              </a:ext>
            </a:extLst>
          </p:cNvPr>
          <p:cNvSpPr txBox="1"/>
          <p:nvPr/>
        </p:nvSpPr>
        <p:spPr>
          <a:xfrm>
            <a:off x="1168130" y="555752"/>
            <a:ext cx="9855740" cy="5561972"/>
          </a:xfrm>
          <a:prstGeom prst="rect">
            <a:avLst/>
          </a:prstGeom>
          <a:noFill/>
        </p:spPr>
        <p:txBody>
          <a:bodyPr wrap="square">
            <a:spAutoFit/>
          </a:bodyPr>
          <a:lstStyle/>
          <a:p>
            <a:endParaRPr lang="es-CO" sz="2400" dirty="0">
              <a:effectLst/>
            </a:endParaRPr>
          </a:p>
          <a:p>
            <a:pPr marL="742950" lvl="1" indent="-285750">
              <a:lnSpc>
                <a:spcPct val="115000"/>
              </a:lnSpc>
              <a:buSzPts val="1000"/>
              <a:buFont typeface="Courier New" panose="02070309020205020404" pitchFamily="49" charset="0"/>
              <a:buChar char="o"/>
              <a:tabLst>
                <a:tab pos="914400" algn="l"/>
              </a:tabLst>
            </a:pPr>
            <a:r>
              <a:rPr lang="es-419" sz="2000" dirty="0">
                <a:effectLst/>
                <a:latin typeface="Calibri" panose="020F0502020204030204" pitchFamily="34" charset="0"/>
                <a:ea typeface="Arial" panose="020B0604020202020204" pitchFamily="34" charset="0"/>
                <a:cs typeface="Times New Roman" panose="02020603050405020304" pitchFamily="18" charset="0"/>
              </a:rPr>
              <a:t>No se recomienda usar para decisiones financieras críticas.</a:t>
            </a:r>
            <a:endParaRPr lang="es-CO" sz="2000" dirty="0">
              <a:effectLst/>
              <a:latin typeface="Arial" panose="020B0604020202020204" pitchFamily="34" charset="0"/>
              <a:ea typeface="Arial" panose="020B0604020202020204" pitchFamily="34" charset="0"/>
              <a:cs typeface="Times New Roman" panose="02020603050405020304" pitchFamily="18" charset="0"/>
            </a:endParaRPr>
          </a:p>
          <a:p>
            <a:pPr marL="914400">
              <a:lnSpc>
                <a:spcPct val="115000"/>
              </a:lnSpc>
            </a:pPr>
            <a:r>
              <a:rPr lang="es-419" sz="2000" dirty="0">
                <a:effectLst/>
                <a:latin typeface="Calibri" panose="020F0502020204030204" pitchFamily="34" charset="0"/>
                <a:ea typeface="Arial" panose="020B0604020202020204" pitchFamily="34" charset="0"/>
              </a:rPr>
              <a:t> </a:t>
            </a:r>
            <a:endParaRPr lang="es-CO" sz="2000" dirty="0">
              <a:effectLst/>
              <a:latin typeface="Arial" panose="020B0604020202020204" pitchFamily="34" charset="0"/>
              <a:ea typeface="Arial" panose="020B0604020202020204" pitchFamily="34" charset="0"/>
            </a:endParaRPr>
          </a:p>
          <a:p>
            <a:pPr>
              <a:lnSpc>
                <a:spcPct val="115000"/>
              </a:lnSpc>
            </a:pPr>
            <a:r>
              <a:rPr lang="es-419" sz="2000" b="1" dirty="0">
                <a:effectLst/>
                <a:latin typeface="Calibri" panose="020F0502020204030204" pitchFamily="34" charset="0"/>
                <a:ea typeface="Arial" panose="020B0604020202020204" pitchFamily="34" charset="0"/>
              </a:rPr>
              <a:t>Integración y Pruebas</a:t>
            </a:r>
            <a:endParaRPr lang="es-CO" sz="2000" dirty="0">
              <a:effectLst/>
              <a:latin typeface="Arial" panose="020B0604020202020204" pitchFamily="34" charset="0"/>
              <a:ea typeface="Arial" panose="020B0604020202020204" pitchFamily="34" charset="0"/>
            </a:endParaRPr>
          </a:p>
          <a:p>
            <a:pPr>
              <a:lnSpc>
                <a:spcPct val="115000"/>
              </a:lnSpc>
            </a:pPr>
            <a:r>
              <a:rPr lang="es-419" sz="2000" b="1" dirty="0">
                <a:effectLst/>
                <a:latin typeface="Calibri" panose="020F0502020204030204" pitchFamily="34" charset="0"/>
                <a:ea typeface="Arial" panose="020B0604020202020204" pitchFamily="34" charset="0"/>
              </a:rPr>
              <a:t> </a:t>
            </a:r>
            <a:endParaRPr lang="es-CO" sz="2000" dirty="0">
              <a:effectLst/>
              <a:latin typeface="Arial" panose="020B0604020202020204" pitchFamily="34" charset="0"/>
              <a:ea typeface="Arial" panose="020B0604020202020204" pitchFamily="34" charset="0"/>
            </a:endParaRPr>
          </a:p>
          <a:p>
            <a:pPr marL="342900" lvl="0" indent="-342900">
              <a:lnSpc>
                <a:spcPct val="115000"/>
              </a:lnSpc>
              <a:spcAft>
                <a:spcPts val="800"/>
              </a:spcAft>
              <a:buFont typeface="Courier New" panose="02070309020205020404" pitchFamily="49" charset="0"/>
              <a:buChar char="o"/>
            </a:pPr>
            <a:r>
              <a:rPr lang="es-CO" sz="2000" dirty="0">
                <a:effectLst/>
                <a:latin typeface="Calibri" panose="020F0502020204030204" pitchFamily="34" charset="0"/>
                <a:ea typeface="Cambria" panose="02040503050406030204" pitchFamily="18" charset="0"/>
                <a:cs typeface="Times New Roman" panose="02020603050405020304" pitchFamily="18" charset="0"/>
              </a:rPr>
              <a:t>Asegurar el correcto funcionamiento del </a:t>
            </a:r>
            <a:r>
              <a:rPr lang="es-CO" sz="2000" dirty="0" err="1">
                <a:effectLst/>
                <a:latin typeface="Calibri" panose="020F0502020204030204" pitchFamily="34" charset="0"/>
                <a:ea typeface="Cambria" panose="02040503050406030204" pitchFamily="18" charset="0"/>
                <a:cs typeface="Times New Roman" panose="02020603050405020304" pitchFamily="18" charset="0"/>
              </a:rPr>
              <a:t>bot</a:t>
            </a:r>
            <a:r>
              <a:rPr lang="es-CO" sz="2000" dirty="0">
                <a:effectLst/>
                <a:latin typeface="Calibri" panose="020F0502020204030204" pitchFamily="34" charset="0"/>
                <a:ea typeface="Cambria" panose="02040503050406030204" pitchFamily="18" charset="0"/>
                <a:cs typeface="Times New Roman" panose="02020603050405020304" pitchFamily="18" charset="0"/>
              </a:rPr>
              <a:t> en entorno de prueba.</a:t>
            </a:r>
            <a:endParaRPr lang="es-CO" sz="20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s-419" sz="2000" b="1" dirty="0">
                <a:effectLst/>
                <a:latin typeface="Calibri" panose="020F0502020204030204" pitchFamily="34" charset="0"/>
                <a:ea typeface="Arial" panose="020B0604020202020204" pitchFamily="34" charset="0"/>
              </a:rPr>
              <a:t>Pruebas Unitarias</a:t>
            </a:r>
            <a:r>
              <a:rPr lang="es-419" sz="2000" dirty="0">
                <a:effectLst/>
                <a:latin typeface="Calibri" panose="020F0502020204030204" pitchFamily="34" charset="0"/>
                <a:ea typeface="Arial" panose="020B0604020202020204" pitchFamily="34" charset="0"/>
              </a:rPr>
              <a:t>:</a:t>
            </a:r>
            <a:endParaRPr lang="es-CO" sz="2000" dirty="0">
              <a:effectLst/>
              <a:latin typeface="Arial" panose="020B0604020202020204" pitchFamily="34" charset="0"/>
              <a:ea typeface="Arial" panose="020B0604020202020204" pitchFamily="34" charset="0"/>
            </a:endParaRPr>
          </a:p>
          <a:p>
            <a:pPr marL="742950" lvl="1" indent="-285750">
              <a:lnSpc>
                <a:spcPct val="115000"/>
              </a:lnSpc>
              <a:buSzPts val="1000"/>
              <a:buFont typeface="Courier New" panose="02070309020205020404" pitchFamily="49" charset="0"/>
              <a:buChar char="o"/>
              <a:tabLst>
                <a:tab pos="914400" algn="l"/>
              </a:tabLst>
            </a:pPr>
            <a:r>
              <a:rPr lang="es-419" sz="2000" dirty="0">
                <a:effectLst/>
                <a:latin typeface="Calibri" panose="020F0502020204030204" pitchFamily="34" charset="0"/>
                <a:ea typeface="Arial" panose="020B0604020202020204" pitchFamily="34" charset="0"/>
                <a:cs typeface="Times New Roman" panose="02020603050405020304" pitchFamily="18" charset="0"/>
              </a:rPr>
              <a:t>Validación del procesamiento de datos.</a:t>
            </a:r>
            <a:endParaRPr lang="es-CO" sz="2000" dirty="0">
              <a:effectLst/>
              <a:latin typeface="Arial" panose="020B0604020202020204" pitchFamily="34" charset="0"/>
              <a:ea typeface="Arial" panose="020B0604020202020204" pitchFamily="34" charset="0"/>
              <a:cs typeface="Times New Roman" panose="02020603050405020304" pitchFamily="18" charset="0"/>
            </a:endParaRPr>
          </a:p>
          <a:p>
            <a:pPr marL="742950" lvl="1" indent="-285750">
              <a:lnSpc>
                <a:spcPct val="115000"/>
              </a:lnSpc>
              <a:buSzPts val="1000"/>
              <a:buFont typeface="Courier New" panose="02070309020205020404" pitchFamily="49" charset="0"/>
              <a:buChar char="o"/>
              <a:tabLst>
                <a:tab pos="914400" algn="l"/>
              </a:tabLst>
            </a:pPr>
            <a:r>
              <a:rPr lang="es-419" sz="2000" dirty="0">
                <a:effectLst/>
                <a:latin typeface="Calibri" panose="020F0502020204030204" pitchFamily="34" charset="0"/>
                <a:ea typeface="Arial" panose="020B0604020202020204" pitchFamily="34" charset="0"/>
                <a:cs typeface="Times New Roman" panose="02020603050405020304" pitchFamily="18" charset="0"/>
              </a:rPr>
              <a:t>Verificación del funcionamiento del modelo.</a:t>
            </a:r>
            <a:endParaRPr lang="es-CO" sz="2000" dirty="0">
              <a:effectLst/>
              <a:latin typeface="Arial" panose="020B0604020202020204" pitchFamily="34" charset="0"/>
              <a:ea typeface="Arial" panose="020B0604020202020204" pitchFamily="34" charset="0"/>
              <a:cs typeface="Times New Roman" panose="02020603050405020304" pitchFamily="18" charset="0"/>
            </a:endParaRPr>
          </a:p>
          <a:p>
            <a:pPr marL="914400">
              <a:lnSpc>
                <a:spcPct val="115000"/>
              </a:lnSpc>
            </a:pPr>
            <a:r>
              <a:rPr lang="es-419" sz="2000" dirty="0">
                <a:effectLst/>
                <a:latin typeface="Calibri" panose="020F0502020204030204" pitchFamily="34" charset="0"/>
                <a:ea typeface="Arial" panose="020B0604020202020204" pitchFamily="34" charset="0"/>
              </a:rPr>
              <a:t> </a:t>
            </a:r>
            <a:endParaRPr lang="es-CO" sz="2000" dirty="0">
              <a:effectLst/>
              <a:latin typeface="Arial" panose="020B0604020202020204" pitchFamily="34" charset="0"/>
              <a:ea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s-419" sz="2000" b="1" dirty="0">
                <a:effectLst/>
                <a:latin typeface="Calibri" panose="020F0502020204030204" pitchFamily="34" charset="0"/>
                <a:ea typeface="Arial" panose="020B0604020202020204" pitchFamily="34" charset="0"/>
              </a:rPr>
              <a:t>Pruebas del Bot</a:t>
            </a:r>
            <a:r>
              <a:rPr lang="es-419" sz="2000" dirty="0">
                <a:effectLst/>
                <a:latin typeface="Calibri" panose="020F0502020204030204" pitchFamily="34" charset="0"/>
                <a:ea typeface="Arial" panose="020B0604020202020204" pitchFamily="34" charset="0"/>
              </a:rPr>
              <a:t>:</a:t>
            </a:r>
            <a:endParaRPr lang="es-CO" sz="2000" dirty="0">
              <a:effectLst/>
              <a:latin typeface="Arial" panose="020B0604020202020204" pitchFamily="34" charset="0"/>
              <a:ea typeface="Arial" panose="020B0604020202020204" pitchFamily="34" charset="0"/>
            </a:endParaRPr>
          </a:p>
          <a:p>
            <a:pPr marL="742950" lvl="1" indent="-285750">
              <a:lnSpc>
                <a:spcPct val="115000"/>
              </a:lnSpc>
              <a:buSzPts val="1000"/>
              <a:buFont typeface="Courier New" panose="02070309020205020404" pitchFamily="49" charset="0"/>
              <a:buChar char="o"/>
              <a:tabLst>
                <a:tab pos="914400" algn="l"/>
              </a:tabLst>
            </a:pPr>
            <a:r>
              <a:rPr lang="es-419" sz="2000" dirty="0">
                <a:effectLst/>
                <a:latin typeface="Calibri" panose="020F0502020204030204" pitchFamily="34" charset="0"/>
                <a:ea typeface="Arial" panose="020B0604020202020204" pitchFamily="34" charset="0"/>
                <a:cs typeface="Times New Roman" panose="02020603050405020304" pitchFamily="18" charset="0"/>
              </a:rPr>
              <a:t>Comprobación de respuestas y manejo de errores.</a:t>
            </a:r>
            <a:endParaRPr lang="es-CO" sz="2000" dirty="0">
              <a:effectLst/>
              <a:latin typeface="Arial" panose="020B0604020202020204" pitchFamily="34" charset="0"/>
              <a:ea typeface="Arial" panose="020B0604020202020204" pitchFamily="34" charset="0"/>
              <a:cs typeface="Times New Roman" panose="02020603050405020304" pitchFamily="18" charset="0"/>
            </a:endParaRPr>
          </a:p>
          <a:p>
            <a:pPr marL="742950" lvl="1" indent="-285750">
              <a:lnSpc>
                <a:spcPct val="115000"/>
              </a:lnSpc>
              <a:buSzPts val="1000"/>
              <a:buFont typeface="Courier New" panose="02070309020205020404" pitchFamily="49" charset="0"/>
              <a:buChar char="o"/>
              <a:tabLst>
                <a:tab pos="914400" algn="l"/>
              </a:tabLst>
            </a:pPr>
            <a:r>
              <a:rPr lang="es-419" sz="2000" dirty="0">
                <a:effectLst/>
                <a:latin typeface="Calibri" panose="020F0502020204030204" pitchFamily="34" charset="0"/>
                <a:ea typeface="Arial" panose="020B0604020202020204" pitchFamily="34" charset="0"/>
                <a:cs typeface="Times New Roman" panose="02020603050405020304" pitchFamily="18" charset="0"/>
              </a:rPr>
              <a:t>Flujo de conversación con el usuario.</a:t>
            </a:r>
            <a:endParaRPr lang="es-CO" sz="2000" dirty="0">
              <a:effectLst/>
              <a:latin typeface="Arial" panose="020B0604020202020204" pitchFamily="34" charset="0"/>
              <a:ea typeface="Arial" panose="020B0604020202020204" pitchFamily="34" charset="0"/>
              <a:cs typeface="Times New Roman" panose="02020603050405020304" pitchFamily="18" charset="0"/>
            </a:endParaRPr>
          </a:p>
          <a:p>
            <a:pPr marL="914400">
              <a:lnSpc>
                <a:spcPct val="115000"/>
              </a:lnSpc>
            </a:pPr>
            <a:r>
              <a:rPr lang="es-419" sz="2000" dirty="0">
                <a:effectLst/>
                <a:latin typeface="Calibri" panose="020F0502020204030204" pitchFamily="34" charset="0"/>
                <a:ea typeface="Arial" panose="020B0604020202020204" pitchFamily="34" charset="0"/>
              </a:rPr>
              <a:t> </a:t>
            </a:r>
            <a:endParaRPr lang="es-CO" sz="2000" dirty="0">
              <a:effectLst/>
              <a:latin typeface="Arial" panose="020B0604020202020204" pitchFamily="34" charset="0"/>
              <a:ea typeface="Arial" panose="020B0604020202020204" pitchFamily="34" charset="0"/>
            </a:endParaRPr>
          </a:p>
          <a:p>
            <a:pPr>
              <a:lnSpc>
                <a:spcPct val="115000"/>
              </a:lnSpc>
            </a:pPr>
            <a:endParaRPr lang="es-CO" sz="1400" dirty="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317829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rot="5400000">
            <a:off x="-3062038" y="3062037"/>
            <a:ext cx="6858002" cy="733927"/>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2" name="Rectángulo 11"/>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347918"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1042181" y="6386352"/>
            <a:ext cx="178335" cy="178335"/>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10736444"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CuadroTexto 18">
            <a:extLst>
              <a:ext uri="{FF2B5EF4-FFF2-40B4-BE49-F238E27FC236}">
                <a16:creationId xmlns:a16="http://schemas.microsoft.com/office/drawing/2014/main" id="{624AEC2C-9181-4C9A-9C72-154B70E16889}"/>
              </a:ext>
            </a:extLst>
          </p:cNvPr>
          <p:cNvSpPr txBox="1"/>
          <p:nvPr/>
        </p:nvSpPr>
        <p:spPr>
          <a:xfrm>
            <a:off x="1275608" y="1139352"/>
            <a:ext cx="9855740" cy="3175741"/>
          </a:xfrm>
          <a:prstGeom prst="rect">
            <a:avLst/>
          </a:prstGeom>
          <a:noFill/>
        </p:spPr>
        <p:txBody>
          <a:bodyPr wrap="square">
            <a:spAutoFit/>
          </a:bodyPr>
          <a:lstStyle/>
          <a:p>
            <a:pPr marL="914400">
              <a:lnSpc>
                <a:spcPct val="115000"/>
              </a:lnSpc>
            </a:pPr>
            <a:r>
              <a:rPr lang="es-419" sz="1400" dirty="0">
                <a:effectLst/>
                <a:latin typeface="Calibri" panose="020F0502020204030204" pitchFamily="34" charset="0"/>
                <a:ea typeface="Arial" panose="020B0604020202020204" pitchFamily="34" charset="0"/>
              </a:rPr>
              <a:t> </a:t>
            </a:r>
            <a:endParaRPr lang="es-CO" sz="1400" dirty="0">
              <a:effectLst/>
              <a:latin typeface="Arial" panose="020B0604020202020204" pitchFamily="34" charset="0"/>
              <a:ea typeface="Arial" panose="020B0604020202020204" pitchFamily="34" charset="0"/>
            </a:endParaRPr>
          </a:p>
          <a:p>
            <a:pPr>
              <a:lnSpc>
                <a:spcPct val="115000"/>
              </a:lnSpc>
            </a:pPr>
            <a:r>
              <a:rPr lang="es-419" b="1" dirty="0">
                <a:effectLst/>
                <a:latin typeface="Calibri" panose="020F0502020204030204" pitchFamily="34" charset="0"/>
                <a:ea typeface="Arial" panose="020B0604020202020204" pitchFamily="34" charset="0"/>
              </a:rPr>
              <a:t>Presentación y Evaluación</a:t>
            </a:r>
            <a:endParaRPr lang="es-CO" dirty="0">
              <a:effectLst/>
              <a:latin typeface="Arial" panose="020B0604020202020204" pitchFamily="34" charset="0"/>
              <a:ea typeface="Arial" panose="020B0604020202020204" pitchFamily="34" charset="0"/>
            </a:endParaRPr>
          </a:p>
          <a:p>
            <a:pPr>
              <a:lnSpc>
                <a:spcPct val="115000"/>
              </a:lnSpc>
            </a:pPr>
            <a:r>
              <a:rPr lang="es-419" b="1" dirty="0">
                <a:effectLst/>
                <a:latin typeface="Calibri" panose="020F0502020204030204" pitchFamily="34" charset="0"/>
                <a:ea typeface="Arial" panose="020B0604020202020204" pitchFamily="34" charset="0"/>
              </a:rPr>
              <a:t> </a:t>
            </a:r>
            <a:endParaRPr lang="es-CO" dirty="0">
              <a:effectLst/>
              <a:latin typeface="Arial" panose="020B0604020202020204" pitchFamily="34" charset="0"/>
              <a:ea typeface="Arial" panose="020B0604020202020204" pitchFamily="34" charset="0"/>
            </a:endParaRPr>
          </a:p>
          <a:p>
            <a:pPr>
              <a:lnSpc>
                <a:spcPct val="115000"/>
              </a:lnSpc>
            </a:pPr>
            <a:r>
              <a:rPr lang="es-419" dirty="0">
                <a:effectLst/>
                <a:latin typeface="Calibri" panose="020F0502020204030204" pitchFamily="34" charset="0"/>
                <a:ea typeface="Arial" panose="020B0604020202020204" pitchFamily="34" charset="0"/>
              </a:rPr>
              <a:t>Documentar y mostrar el funcionamiento del sistema.</a:t>
            </a:r>
            <a:endParaRPr lang="es-CO" dirty="0">
              <a:effectLst/>
              <a:latin typeface="Arial" panose="020B0604020202020204" pitchFamily="34" charset="0"/>
              <a:ea typeface="Arial" panose="020B0604020202020204" pitchFamily="34" charset="0"/>
            </a:endParaRPr>
          </a:p>
          <a:p>
            <a:pPr>
              <a:lnSpc>
                <a:spcPct val="115000"/>
              </a:lnSpc>
            </a:pPr>
            <a:r>
              <a:rPr lang="es-419" dirty="0">
                <a:effectLst/>
                <a:latin typeface="Calibri" panose="020F0502020204030204" pitchFamily="34" charset="0"/>
                <a:ea typeface="Arial" panose="020B0604020202020204" pitchFamily="34" charset="0"/>
              </a:rPr>
              <a:t> </a:t>
            </a:r>
            <a:endParaRPr lang="es-CO" dirty="0">
              <a:effectLst/>
              <a:latin typeface="Arial" panose="020B0604020202020204" pitchFamily="34" charset="0"/>
              <a:ea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s-419" b="1" dirty="0">
                <a:effectLst/>
                <a:latin typeface="Calibri" panose="020F0502020204030204" pitchFamily="34" charset="0"/>
                <a:ea typeface="Arial" panose="020B0604020202020204" pitchFamily="34" charset="0"/>
              </a:rPr>
              <a:t>Presentación Final</a:t>
            </a:r>
            <a:r>
              <a:rPr lang="es-419" dirty="0">
                <a:effectLst/>
                <a:latin typeface="Calibri" panose="020F0502020204030204" pitchFamily="34" charset="0"/>
                <a:ea typeface="Arial" panose="020B0604020202020204" pitchFamily="34" charset="0"/>
              </a:rPr>
              <a:t>:</a:t>
            </a:r>
            <a:endParaRPr lang="es-CO" dirty="0">
              <a:effectLst/>
              <a:latin typeface="Arial" panose="020B0604020202020204" pitchFamily="34" charset="0"/>
              <a:ea typeface="Arial" panose="020B0604020202020204" pitchFamily="34"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s-419" dirty="0">
                <a:effectLst/>
                <a:latin typeface="Calibri" panose="020F0502020204030204" pitchFamily="34" charset="0"/>
                <a:ea typeface="Arial" panose="020B0604020202020204" pitchFamily="34" charset="0"/>
                <a:cs typeface="Times New Roman" panose="02020603050405020304" pitchFamily="18" charset="0"/>
              </a:rPr>
              <a:t>Demostración en </a:t>
            </a:r>
            <a:r>
              <a:rPr lang="es-419" dirty="0" err="1">
                <a:effectLst/>
                <a:latin typeface="Calibri" panose="020F0502020204030204" pitchFamily="34" charset="0"/>
                <a:ea typeface="Arial" panose="020B0604020202020204" pitchFamily="34" charset="0"/>
                <a:cs typeface="Times New Roman" panose="02020603050405020304" pitchFamily="18" charset="0"/>
              </a:rPr>
              <a:t>Telegram</a:t>
            </a:r>
            <a:r>
              <a:rPr lang="es-419" dirty="0">
                <a:effectLst/>
                <a:latin typeface="Calibri" panose="020F0502020204030204" pitchFamily="34" charset="0"/>
                <a:ea typeface="Arial" panose="020B0604020202020204" pitchFamily="34" charset="0"/>
                <a:cs typeface="Times New Roman" panose="02020603050405020304" pitchFamily="18" charset="0"/>
              </a:rPr>
              <a:t> de predicciones reales.</a:t>
            </a:r>
            <a:endParaRPr lang="es-CO"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s-419" b="1" dirty="0">
                <a:effectLst/>
                <a:latin typeface="Calibri" panose="020F0502020204030204" pitchFamily="34" charset="0"/>
                <a:ea typeface="Arial" panose="020B0604020202020204" pitchFamily="34" charset="0"/>
              </a:rPr>
              <a:t>Retroalimentación</a:t>
            </a:r>
            <a:r>
              <a:rPr lang="es-419" dirty="0">
                <a:effectLst/>
                <a:latin typeface="Calibri" panose="020F0502020204030204" pitchFamily="34" charset="0"/>
                <a:ea typeface="Arial" panose="020B0604020202020204" pitchFamily="34" charset="0"/>
              </a:rPr>
              <a:t>:</a:t>
            </a:r>
            <a:endParaRPr lang="es-CO" dirty="0">
              <a:effectLst/>
              <a:latin typeface="Arial" panose="020B0604020202020204" pitchFamily="34" charset="0"/>
              <a:ea typeface="Arial" panose="020B0604020202020204" pitchFamily="34"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s-419" dirty="0">
                <a:effectLst/>
                <a:latin typeface="Calibri" panose="020F0502020204030204" pitchFamily="34" charset="0"/>
                <a:ea typeface="Arial" panose="020B0604020202020204" pitchFamily="34" charset="0"/>
                <a:cs typeface="Times New Roman" panose="02020603050405020304" pitchFamily="18" charset="0"/>
              </a:rPr>
              <a:t>Ajustes de código y posibles mejoras en la interfaz o el modelo.</a:t>
            </a:r>
            <a:endParaRPr lang="es-CO" dirty="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377492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rot="5400000">
            <a:off x="-3062038" y="3062037"/>
            <a:ext cx="6858002" cy="733927"/>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2" name="Rectángulo 11"/>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347918"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1042181" y="6386352"/>
            <a:ext cx="178335" cy="178335"/>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10736444"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Imagen 2">
            <a:extLst>
              <a:ext uri="{FF2B5EF4-FFF2-40B4-BE49-F238E27FC236}">
                <a16:creationId xmlns:a16="http://schemas.microsoft.com/office/drawing/2014/main" id="{F98B6D82-441F-4671-A962-0CE57281015D}"/>
              </a:ext>
            </a:extLst>
          </p:cNvPr>
          <p:cNvPicPr>
            <a:picLocks noChangeAspect="1"/>
          </p:cNvPicPr>
          <p:nvPr/>
        </p:nvPicPr>
        <p:blipFill>
          <a:blip r:embed="rId2"/>
          <a:stretch>
            <a:fillRect/>
          </a:stretch>
        </p:blipFill>
        <p:spPr>
          <a:xfrm>
            <a:off x="1774209" y="644920"/>
            <a:ext cx="8678422" cy="6091282"/>
          </a:xfrm>
          <a:prstGeom prst="rect">
            <a:avLst/>
          </a:prstGeom>
        </p:spPr>
      </p:pic>
    </p:spTree>
    <p:extLst>
      <p:ext uri="{BB962C8B-B14F-4D97-AF65-F5344CB8AC3E}">
        <p14:creationId xmlns:p14="http://schemas.microsoft.com/office/powerpoint/2010/main" val="2530210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rot="5400000">
            <a:off x="-3062038" y="3062037"/>
            <a:ext cx="6858002" cy="733927"/>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2" name="Rectángulo 11"/>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347918"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1042181" y="6386352"/>
            <a:ext cx="178335" cy="178335"/>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10736444"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541DFADC-7054-4B8E-8D56-E5721C702497}"/>
              </a:ext>
            </a:extLst>
          </p:cNvPr>
          <p:cNvSpPr txBox="1"/>
          <p:nvPr/>
        </p:nvSpPr>
        <p:spPr>
          <a:xfrm>
            <a:off x="1136176" y="644920"/>
            <a:ext cx="9304361" cy="1850956"/>
          </a:xfrm>
          <a:prstGeom prst="rect">
            <a:avLst/>
          </a:prstGeom>
          <a:noFill/>
        </p:spPr>
        <p:txBody>
          <a:bodyPr wrap="square">
            <a:spAutoFit/>
          </a:bodyPr>
          <a:lstStyle/>
          <a:p>
            <a:pPr lvl="0">
              <a:lnSpc>
                <a:spcPct val="115000"/>
              </a:lnSpc>
              <a:spcBef>
                <a:spcPts val="2000"/>
              </a:spcBef>
              <a:spcAft>
                <a:spcPts val="600"/>
              </a:spcAft>
            </a:pPr>
            <a:r>
              <a:rPr lang="es-419" b="1" u="none" strike="noStrike" kern="0" dirty="0">
                <a:effectLst/>
                <a:latin typeface="Calibri" panose="020F0502020204030204" pitchFamily="34" charset="0"/>
              </a:rPr>
              <a:t>Presupuesto </a:t>
            </a:r>
            <a:r>
              <a:rPr lang="es-419" sz="1400" b="1" u="none" strike="noStrike" dirty="0">
                <a:effectLst/>
                <a:latin typeface="Calibri" panose="020F0502020204030204" pitchFamily="34" charset="0"/>
              </a:rPr>
              <a:t>Licencias y tecnologías</a:t>
            </a:r>
            <a:endParaRPr lang="es-CO" b="1" u="none" strike="noStrike" dirty="0">
              <a:effectLst/>
              <a:latin typeface="Arial" panose="020B0604020202020204" pitchFamily="34" charset="0"/>
            </a:endParaRPr>
          </a:p>
          <a:p>
            <a:pPr>
              <a:lnSpc>
                <a:spcPct val="115000"/>
              </a:lnSpc>
            </a:pPr>
            <a:r>
              <a:rPr lang="es-419" sz="1200" dirty="0">
                <a:effectLst/>
                <a:latin typeface="Calibri" panose="020F0502020204030204" pitchFamily="34" charset="0"/>
                <a:ea typeface="Arial" panose="020B0604020202020204" pitchFamily="34" charset="0"/>
              </a:rPr>
              <a:t>Para el desarrollo del presente proyecto se requieren los siguientes recursos tecnológicos y herramientas, la mayoría de carácter libre o de código abierto:</a:t>
            </a:r>
            <a:endParaRPr lang="es-CO" sz="1200" dirty="0">
              <a:effectLst/>
              <a:latin typeface="Arial" panose="020B0604020202020204" pitchFamily="34" charset="0"/>
              <a:ea typeface="Arial" panose="020B0604020202020204" pitchFamily="34" charset="0"/>
            </a:endParaRPr>
          </a:p>
          <a:p>
            <a:pPr>
              <a:lnSpc>
                <a:spcPct val="115000"/>
              </a:lnSpc>
            </a:pPr>
            <a:r>
              <a:rPr lang="es-419" sz="1200" dirty="0">
                <a:effectLst/>
                <a:latin typeface="Calibri" panose="020F0502020204030204" pitchFamily="34" charset="0"/>
                <a:ea typeface="Arial" panose="020B0604020202020204" pitchFamily="34" charset="0"/>
              </a:rPr>
              <a:t> </a:t>
            </a:r>
            <a:endParaRPr lang="es-CO" sz="1200" dirty="0">
              <a:effectLst/>
              <a:latin typeface="Arial" panose="020B0604020202020204" pitchFamily="34" charset="0"/>
              <a:ea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s-419" sz="1200" b="1" dirty="0">
                <a:effectLst/>
                <a:latin typeface="Calibri" panose="020F0502020204030204" pitchFamily="34" charset="0"/>
                <a:ea typeface="Arial" panose="020B0604020202020204" pitchFamily="34" charset="0"/>
              </a:rPr>
              <a:t>Computadora personal</a:t>
            </a:r>
            <a:r>
              <a:rPr lang="es-419" sz="1200" dirty="0">
                <a:effectLst/>
                <a:latin typeface="Calibri" panose="020F0502020204030204" pitchFamily="34" charset="0"/>
                <a:ea typeface="Arial" panose="020B0604020202020204" pitchFamily="34" charset="0"/>
              </a:rPr>
              <a:t> con capacidad de procesamiento para entrenamiento de modelos de aprendizaje profundo (mínimo 8 GB de RAM, preferiblemente con GPU).</a:t>
            </a:r>
            <a:endParaRPr lang="es-CO" sz="1200" dirty="0">
              <a:effectLst/>
              <a:latin typeface="Arial" panose="020B0604020202020204" pitchFamily="34" charset="0"/>
              <a:ea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s-419" sz="1200" b="1" dirty="0">
                <a:effectLst/>
                <a:latin typeface="Calibri" panose="020F0502020204030204" pitchFamily="34" charset="0"/>
                <a:ea typeface="Arial" panose="020B0604020202020204" pitchFamily="34" charset="0"/>
              </a:rPr>
              <a:t>Lenguaje de programación Python</a:t>
            </a:r>
            <a:r>
              <a:rPr lang="es-419" sz="1200" dirty="0">
                <a:effectLst/>
                <a:latin typeface="Calibri" panose="020F0502020204030204" pitchFamily="34" charset="0"/>
                <a:ea typeface="Arial" panose="020B0604020202020204" pitchFamily="34" charset="0"/>
              </a:rPr>
              <a:t>, versión 3.10 o superior.</a:t>
            </a:r>
            <a:endParaRPr lang="es-CO" sz="1200" dirty="0">
              <a:effectLst/>
              <a:latin typeface="Arial" panose="020B0604020202020204" pitchFamily="34" charset="0"/>
              <a:ea typeface="Arial" panose="020B0604020202020204" pitchFamily="34" charset="0"/>
            </a:endParaRPr>
          </a:p>
        </p:txBody>
      </p:sp>
      <p:sp>
        <p:nvSpPr>
          <p:cNvPr id="10" name="CuadroTexto 9">
            <a:extLst>
              <a:ext uri="{FF2B5EF4-FFF2-40B4-BE49-F238E27FC236}">
                <a16:creationId xmlns:a16="http://schemas.microsoft.com/office/drawing/2014/main" id="{73A54501-8CE8-4B76-A829-41DA728C29BA}"/>
              </a:ext>
            </a:extLst>
          </p:cNvPr>
          <p:cNvSpPr txBox="1"/>
          <p:nvPr/>
        </p:nvSpPr>
        <p:spPr>
          <a:xfrm>
            <a:off x="1136176" y="2718020"/>
            <a:ext cx="9600268" cy="4305409"/>
          </a:xfrm>
          <a:prstGeom prst="rect">
            <a:avLst/>
          </a:prstGeom>
          <a:noFill/>
        </p:spPr>
        <p:txBody>
          <a:bodyPr wrap="square">
            <a:spAutoFit/>
          </a:bodyPr>
          <a:lstStyle/>
          <a:p>
            <a:pPr marL="342900" lvl="0" indent="-342900">
              <a:lnSpc>
                <a:spcPct val="115000"/>
              </a:lnSpc>
              <a:buSzPts val="1000"/>
              <a:buFont typeface="Symbol" panose="05050102010706020507" pitchFamily="18" charset="2"/>
              <a:buChar char=""/>
              <a:tabLst>
                <a:tab pos="457200" algn="l"/>
              </a:tabLst>
            </a:pPr>
            <a:r>
              <a:rPr lang="pt-BR" sz="1200" b="1" dirty="0">
                <a:effectLst/>
                <a:latin typeface="Calibri" panose="020F0502020204030204" pitchFamily="34" charset="0"/>
                <a:ea typeface="Arial" panose="020B0604020202020204" pitchFamily="34" charset="0"/>
              </a:rPr>
              <a:t>Bibliotecas especializadas</a:t>
            </a:r>
            <a:r>
              <a:rPr lang="pt-BR" sz="1200" dirty="0">
                <a:effectLst/>
                <a:latin typeface="Calibri" panose="020F0502020204030204" pitchFamily="34" charset="0"/>
                <a:ea typeface="Arial" panose="020B0604020202020204" pitchFamily="34" charset="0"/>
              </a:rPr>
              <a:t> (todas de código </a:t>
            </a:r>
            <a:r>
              <a:rPr lang="pt-BR" sz="1200" dirty="0" err="1">
                <a:effectLst/>
                <a:latin typeface="Calibri" panose="020F0502020204030204" pitchFamily="34" charset="0"/>
                <a:ea typeface="Arial" panose="020B0604020202020204" pitchFamily="34" charset="0"/>
              </a:rPr>
              <a:t>abierto</a:t>
            </a:r>
            <a:r>
              <a:rPr lang="pt-BR" sz="1200" dirty="0">
                <a:effectLst/>
                <a:latin typeface="Calibri" panose="020F0502020204030204" pitchFamily="34" charset="0"/>
                <a:ea typeface="Arial" panose="020B0604020202020204" pitchFamily="34" charset="0"/>
              </a:rPr>
              <a:t>):</a:t>
            </a:r>
            <a:endParaRPr lang="es-CO" sz="1200" dirty="0">
              <a:effectLst/>
              <a:latin typeface="Arial" panose="020B0604020202020204" pitchFamily="34" charset="0"/>
              <a:ea typeface="Arial" panose="020B0604020202020204" pitchFamily="34" charset="0"/>
            </a:endParaRPr>
          </a:p>
          <a:p>
            <a:pPr marL="742950" lvl="1" indent="-285750">
              <a:lnSpc>
                <a:spcPct val="115000"/>
              </a:lnSpc>
              <a:buSzPts val="1000"/>
              <a:buFont typeface="Courier New" panose="02070309020205020404" pitchFamily="49" charset="0"/>
              <a:buChar char="o"/>
              <a:tabLst>
                <a:tab pos="914400" algn="l"/>
              </a:tabLst>
            </a:pPr>
            <a:r>
              <a:rPr lang="es-419" sz="1200" dirty="0">
                <a:effectLst/>
                <a:latin typeface="Calibri" panose="020F0502020204030204" pitchFamily="34" charset="0"/>
                <a:ea typeface="Arial" panose="020B0604020202020204" pitchFamily="34" charset="0"/>
                <a:cs typeface="Times New Roman" panose="02020603050405020304" pitchFamily="18" charset="0"/>
              </a:rPr>
              <a:t>Pandas, </a:t>
            </a:r>
            <a:r>
              <a:rPr lang="es-419" sz="1200" dirty="0" err="1">
                <a:effectLst/>
                <a:latin typeface="Calibri" panose="020F0502020204030204" pitchFamily="34" charset="0"/>
                <a:ea typeface="Arial" panose="020B0604020202020204" pitchFamily="34" charset="0"/>
                <a:cs typeface="Times New Roman" panose="02020603050405020304" pitchFamily="18" charset="0"/>
              </a:rPr>
              <a:t>numpy</a:t>
            </a:r>
            <a:r>
              <a:rPr lang="es-419" sz="1200" dirty="0">
                <a:effectLst/>
                <a:latin typeface="Calibri" panose="020F0502020204030204" pitchFamily="34" charset="0"/>
                <a:ea typeface="Arial" panose="020B0604020202020204" pitchFamily="34" charset="0"/>
                <a:cs typeface="Times New Roman" panose="02020603050405020304" pitchFamily="18" charset="0"/>
              </a:rPr>
              <a:t> para manipulación de datos.</a:t>
            </a:r>
            <a:endParaRPr lang="es-CO" sz="1200" dirty="0">
              <a:effectLst/>
              <a:latin typeface="Arial" panose="020B0604020202020204" pitchFamily="34" charset="0"/>
              <a:ea typeface="Arial" panose="020B0604020202020204" pitchFamily="34" charset="0"/>
              <a:cs typeface="Times New Roman" panose="02020603050405020304" pitchFamily="18" charset="0"/>
            </a:endParaRPr>
          </a:p>
          <a:p>
            <a:pPr marL="742950" lvl="1" indent="-285750">
              <a:lnSpc>
                <a:spcPct val="115000"/>
              </a:lnSpc>
              <a:buSzPts val="1000"/>
              <a:buFont typeface="Courier New" panose="02070309020205020404" pitchFamily="49" charset="0"/>
              <a:buChar char="o"/>
              <a:tabLst>
                <a:tab pos="914400" algn="l"/>
              </a:tabLst>
            </a:pPr>
            <a:r>
              <a:rPr lang="es-419" sz="1200" dirty="0" err="1">
                <a:effectLst/>
                <a:latin typeface="Calibri" panose="020F0502020204030204" pitchFamily="34" charset="0"/>
                <a:ea typeface="Arial" panose="020B0604020202020204" pitchFamily="34" charset="0"/>
                <a:cs typeface="Times New Roman" panose="02020603050405020304" pitchFamily="18" charset="0"/>
              </a:rPr>
              <a:t>Scikit-learn</a:t>
            </a:r>
            <a:r>
              <a:rPr lang="es-419" sz="1200" dirty="0">
                <a:effectLst/>
                <a:latin typeface="Calibri" panose="020F0502020204030204" pitchFamily="34" charset="0"/>
                <a:ea typeface="Arial" panose="020B0604020202020204" pitchFamily="34" charset="0"/>
                <a:cs typeface="Times New Roman" panose="02020603050405020304" pitchFamily="18" charset="0"/>
              </a:rPr>
              <a:t> para preprocesamiento y métricas.</a:t>
            </a:r>
            <a:endParaRPr lang="es-CO" sz="1200" dirty="0">
              <a:effectLst/>
              <a:latin typeface="Arial" panose="020B0604020202020204" pitchFamily="34" charset="0"/>
              <a:ea typeface="Arial" panose="020B0604020202020204" pitchFamily="34" charset="0"/>
              <a:cs typeface="Times New Roman" panose="02020603050405020304" pitchFamily="18" charset="0"/>
            </a:endParaRPr>
          </a:p>
          <a:p>
            <a:pPr marL="742950" lvl="1" indent="-285750">
              <a:lnSpc>
                <a:spcPct val="115000"/>
              </a:lnSpc>
              <a:buSzPts val="1000"/>
              <a:buFont typeface="Courier New" panose="02070309020205020404" pitchFamily="49" charset="0"/>
              <a:buChar char="o"/>
              <a:tabLst>
                <a:tab pos="914400" algn="l"/>
              </a:tabLst>
            </a:pPr>
            <a:r>
              <a:rPr lang="es-419" sz="1200" dirty="0" err="1">
                <a:effectLst/>
                <a:latin typeface="Calibri" panose="020F0502020204030204" pitchFamily="34" charset="0"/>
                <a:ea typeface="Arial" panose="020B0604020202020204" pitchFamily="34" charset="0"/>
                <a:cs typeface="Times New Roman" panose="02020603050405020304" pitchFamily="18" charset="0"/>
              </a:rPr>
              <a:t>TensorFlow</a:t>
            </a:r>
            <a:r>
              <a:rPr lang="es-419" sz="1200" dirty="0">
                <a:effectLst/>
                <a:latin typeface="Calibri" panose="020F0502020204030204" pitchFamily="34" charset="0"/>
                <a:ea typeface="Arial" panose="020B0604020202020204" pitchFamily="34" charset="0"/>
                <a:cs typeface="Times New Roman" panose="02020603050405020304" pitchFamily="18" charset="0"/>
              </a:rPr>
              <a:t> o </a:t>
            </a:r>
            <a:r>
              <a:rPr lang="es-419" sz="1200" dirty="0" err="1">
                <a:effectLst/>
                <a:latin typeface="Calibri" panose="020F0502020204030204" pitchFamily="34" charset="0"/>
                <a:ea typeface="Arial" panose="020B0604020202020204" pitchFamily="34" charset="0"/>
                <a:cs typeface="Times New Roman" panose="02020603050405020304" pitchFamily="18" charset="0"/>
              </a:rPr>
              <a:t>Keras</a:t>
            </a:r>
            <a:r>
              <a:rPr lang="es-419" sz="1200" dirty="0">
                <a:effectLst/>
                <a:latin typeface="Calibri" panose="020F0502020204030204" pitchFamily="34" charset="0"/>
                <a:ea typeface="Arial" panose="020B0604020202020204" pitchFamily="34" charset="0"/>
                <a:cs typeface="Times New Roman" panose="02020603050405020304" pitchFamily="18" charset="0"/>
              </a:rPr>
              <a:t> para diseño y entrenamiento del modelo LSTM.</a:t>
            </a:r>
            <a:endParaRPr lang="es-CO" sz="1200" dirty="0">
              <a:effectLst/>
              <a:latin typeface="Arial" panose="020B0604020202020204" pitchFamily="34" charset="0"/>
              <a:ea typeface="Arial" panose="020B0604020202020204" pitchFamily="34" charset="0"/>
              <a:cs typeface="Times New Roman" panose="02020603050405020304" pitchFamily="18" charset="0"/>
            </a:endParaRPr>
          </a:p>
          <a:p>
            <a:pPr marL="742950" lvl="1" indent="-285750">
              <a:lnSpc>
                <a:spcPct val="115000"/>
              </a:lnSpc>
              <a:buSzPts val="1000"/>
              <a:buFont typeface="Courier New" panose="02070309020205020404" pitchFamily="49" charset="0"/>
              <a:buChar char="o"/>
              <a:tabLst>
                <a:tab pos="914400" algn="l"/>
              </a:tabLst>
            </a:pPr>
            <a:r>
              <a:rPr lang="es-419" sz="1200" dirty="0" err="1">
                <a:effectLst/>
                <a:latin typeface="Calibri" panose="020F0502020204030204" pitchFamily="34" charset="0"/>
                <a:ea typeface="Arial" panose="020B0604020202020204" pitchFamily="34" charset="0"/>
                <a:cs typeface="Times New Roman" panose="02020603050405020304" pitchFamily="18" charset="0"/>
              </a:rPr>
              <a:t>Matplotlib</a:t>
            </a:r>
            <a:r>
              <a:rPr lang="es-419" sz="1200" dirty="0">
                <a:effectLst/>
                <a:latin typeface="Calibri" panose="020F0502020204030204" pitchFamily="34" charset="0"/>
                <a:ea typeface="Arial" panose="020B0604020202020204" pitchFamily="34" charset="0"/>
                <a:cs typeface="Times New Roman" panose="02020603050405020304" pitchFamily="18" charset="0"/>
              </a:rPr>
              <a:t> o </a:t>
            </a:r>
            <a:r>
              <a:rPr lang="es-419" sz="1200" dirty="0" err="1">
                <a:effectLst/>
                <a:latin typeface="Calibri" panose="020F0502020204030204" pitchFamily="34" charset="0"/>
                <a:ea typeface="Arial" panose="020B0604020202020204" pitchFamily="34" charset="0"/>
                <a:cs typeface="Times New Roman" panose="02020603050405020304" pitchFamily="18" charset="0"/>
              </a:rPr>
              <a:t>plotly</a:t>
            </a:r>
            <a:r>
              <a:rPr lang="es-419" sz="1200" dirty="0">
                <a:effectLst/>
                <a:latin typeface="Calibri" panose="020F0502020204030204" pitchFamily="34" charset="0"/>
                <a:ea typeface="Arial" panose="020B0604020202020204" pitchFamily="34" charset="0"/>
                <a:cs typeface="Times New Roman" panose="02020603050405020304" pitchFamily="18" charset="0"/>
              </a:rPr>
              <a:t> para visualizaciones (opcional).</a:t>
            </a:r>
            <a:endParaRPr lang="es-CO" sz="1200" dirty="0">
              <a:effectLst/>
              <a:latin typeface="Arial" panose="020B0604020202020204" pitchFamily="34" charset="0"/>
              <a:ea typeface="Arial" panose="020B0604020202020204" pitchFamily="34" charset="0"/>
              <a:cs typeface="Times New Roman" panose="02020603050405020304" pitchFamily="18" charset="0"/>
            </a:endParaRPr>
          </a:p>
          <a:p>
            <a:pPr marL="914400">
              <a:lnSpc>
                <a:spcPct val="115000"/>
              </a:lnSpc>
            </a:pPr>
            <a:r>
              <a:rPr lang="es-419" sz="1200" dirty="0">
                <a:effectLst/>
                <a:latin typeface="Calibri" panose="020F0502020204030204" pitchFamily="34" charset="0"/>
                <a:ea typeface="Arial" panose="020B0604020202020204" pitchFamily="34" charset="0"/>
              </a:rPr>
              <a:t> </a:t>
            </a:r>
            <a:endParaRPr lang="es-CO" sz="1200" dirty="0">
              <a:effectLst/>
              <a:latin typeface="Arial" panose="020B0604020202020204" pitchFamily="34" charset="0"/>
              <a:ea typeface="Arial" panose="020B0604020202020204" pitchFamily="34" charset="0"/>
            </a:endParaRPr>
          </a:p>
          <a:p>
            <a:pPr marL="342900" lvl="0" indent="-342900">
              <a:lnSpc>
                <a:spcPct val="115000"/>
              </a:lnSpc>
              <a:buSzPts val="1000"/>
              <a:buFont typeface="Symbol" panose="05050102010706020507" pitchFamily="18" charset="2"/>
              <a:buChar char=""/>
              <a:tabLst>
                <a:tab pos="457200" algn="l"/>
              </a:tabLst>
            </a:pPr>
            <a:r>
              <a:rPr lang="es-419" sz="1200" b="1" dirty="0">
                <a:effectLst/>
                <a:latin typeface="Calibri" panose="020F0502020204030204" pitchFamily="34" charset="0"/>
                <a:ea typeface="Arial" panose="020B0604020202020204" pitchFamily="34" charset="0"/>
              </a:rPr>
              <a:t>Entorno de desarrollo</a:t>
            </a:r>
            <a:r>
              <a:rPr lang="es-419" sz="1200" dirty="0">
                <a:effectLst/>
                <a:latin typeface="Calibri" panose="020F0502020204030204" pitchFamily="34" charset="0"/>
                <a:ea typeface="Arial" panose="020B0604020202020204" pitchFamily="34" charset="0"/>
              </a:rPr>
              <a:t>:</a:t>
            </a:r>
            <a:endParaRPr lang="es-CO" sz="1200" dirty="0">
              <a:effectLst/>
              <a:latin typeface="Arial" panose="020B0604020202020204" pitchFamily="34" charset="0"/>
              <a:ea typeface="Arial" panose="020B0604020202020204" pitchFamily="34" charset="0"/>
            </a:endParaRPr>
          </a:p>
          <a:p>
            <a:pPr marL="742950" lvl="1" indent="-285750">
              <a:lnSpc>
                <a:spcPct val="115000"/>
              </a:lnSpc>
              <a:buSzPts val="1000"/>
              <a:buFont typeface="Courier New" panose="02070309020205020404" pitchFamily="49" charset="0"/>
              <a:buChar char="o"/>
              <a:tabLst>
                <a:tab pos="914400" algn="l"/>
              </a:tabLst>
            </a:pPr>
            <a:r>
              <a:rPr lang="es-419" sz="1200" dirty="0">
                <a:effectLst/>
                <a:latin typeface="Calibri" panose="020F0502020204030204" pitchFamily="34" charset="0"/>
                <a:ea typeface="Arial" panose="020B0604020202020204" pitchFamily="34" charset="0"/>
                <a:cs typeface="Times New Roman" panose="02020603050405020304" pitchFamily="18" charset="0"/>
              </a:rPr>
              <a:t>IDE como VS </a:t>
            </a:r>
            <a:r>
              <a:rPr lang="es-419" sz="1200" dirty="0" err="1">
                <a:effectLst/>
                <a:latin typeface="Calibri" panose="020F0502020204030204" pitchFamily="34" charset="0"/>
                <a:ea typeface="Arial" panose="020B0604020202020204" pitchFamily="34" charset="0"/>
                <a:cs typeface="Times New Roman" panose="02020603050405020304" pitchFamily="18" charset="0"/>
              </a:rPr>
              <a:t>Code</a:t>
            </a:r>
            <a:endParaRPr lang="es-CO" sz="12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15000"/>
              </a:lnSpc>
              <a:buSzPts val="1000"/>
              <a:buFont typeface="Symbol" panose="05050102010706020507" pitchFamily="18" charset="2"/>
              <a:buChar char=""/>
              <a:tabLst>
                <a:tab pos="457200" algn="l"/>
              </a:tabLst>
            </a:pPr>
            <a:r>
              <a:rPr lang="es-419" sz="1200" b="1" dirty="0">
                <a:effectLst/>
                <a:latin typeface="Calibri" panose="020F0502020204030204" pitchFamily="34" charset="0"/>
                <a:ea typeface="Arial" panose="020B0604020202020204" pitchFamily="34" charset="0"/>
              </a:rPr>
              <a:t>Bot Framework</a:t>
            </a:r>
            <a:r>
              <a:rPr lang="es-419" sz="1200" dirty="0">
                <a:effectLst/>
                <a:latin typeface="Calibri" panose="020F0502020204030204" pitchFamily="34" charset="0"/>
                <a:ea typeface="Arial" panose="020B0604020202020204" pitchFamily="34" charset="0"/>
              </a:rPr>
              <a:t>:</a:t>
            </a:r>
            <a:endParaRPr lang="es-CO" sz="1200" dirty="0">
              <a:effectLst/>
              <a:latin typeface="Arial" panose="020B0604020202020204" pitchFamily="34" charset="0"/>
              <a:ea typeface="Arial" panose="020B0604020202020204" pitchFamily="34" charset="0"/>
            </a:endParaRPr>
          </a:p>
          <a:p>
            <a:pPr marL="742950" lvl="1" indent="-285750">
              <a:lnSpc>
                <a:spcPct val="115000"/>
              </a:lnSpc>
              <a:buSzPts val="1000"/>
              <a:buFont typeface="Courier New" panose="02070309020205020404" pitchFamily="49" charset="0"/>
              <a:buChar char="o"/>
              <a:tabLst>
                <a:tab pos="914400" algn="l"/>
              </a:tabLst>
            </a:pPr>
            <a:r>
              <a:rPr lang="es-419" sz="1200" dirty="0">
                <a:effectLst/>
                <a:latin typeface="Calibri" panose="020F0502020204030204" pitchFamily="34" charset="0"/>
                <a:ea typeface="Arial" panose="020B0604020202020204" pitchFamily="34" charset="0"/>
                <a:cs typeface="Times New Roman" panose="02020603050405020304" pitchFamily="18" charset="0"/>
              </a:rPr>
              <a:t>Python-</a:t>
            </a:r>
            <a:r>
              <a:rPr lang="es-419" sz="1200" dirty="0" err="1">
                <a:effectLst/>
                <a:latin typeface="Calibri" panose="020F0502020204030204" pitchFamily="34" charset="0"/>
                <a:ea typeface="Arial" panose="020B0604020202020204" pitchFamily="34" charset="0"/>
                <a:cs typeface="Times New Roman" panose="02020603050405020304" pitchFamily="18" charset="0"/>
              </a:rPr>
              <a:t>telegram</a:t>
            </a:r>
            <a:r>
              <a:rPr lang="es-419" sz="1200" dirty="0">
                <a:effectLst/>
                <a:latin typeface="Calibri" panose="020F0502020204030204" pitchFamily="34" charset="0"/>
                <a:ea typeface="Arial" panose="020B0604020202020204" pitchFamily="34" charset="0"/>
                <a:cs typeface="Times New Roman" panose="02020603050405020304" pitchFamily="18" charset="0"/>
              </a:rPr>
              <a:t>-</a:t>
            </a:r>
            <a:r>
              <a:rPr lang="es-419" sz="1200" dirty="0" err="1">
                <a:effectLst/>
                <a:latin typeface="Calibri" panose="020F0502020204030204" pitchFamily="34" charset="0"/>
                <a:ea typeface="Arial" panose="020B0604020202020204" pitchFamily="34" charset="0"/>
                <a:cs typeface="Times New Roman" panose="02020603050405020304" pitchFamily="18" charset="0"/>
              </a:rPr>
              <a:t>bot</a:t>
            </a:r>
            <a:r>
              <a:rPr lang="es-419" sz="1200" dirty="0">
                <a:effectLst/>
                <a:latin typeface="Calibri" panose="020F0502020204030204" pitchFamily="34" charset="0"/>
                <a:ea typeface="Arial" panose="020B0604020202020204" pitchFamily="34" charset="0"/>
                <a:cs typeface="Times New Roman" panose="02020603050405020304" pitchFamily="18" charset="0"/>
              </a:rPr>
              <a:t> para la conexión e interacción con </a:t>
            </a:r>
            <a:r>
              <a:rPr lang="es-419" sz="1200" dirty="0" err="1">
                <a:effectLst/>
                <a:latin typeface="Calibri" panose="020F0502020204030204" pitchFamily="34" charset="0"/>
                <a:ea typeface="Arial" panose="020B0604020202020204" pitchFamily="34" charset="0"/>
                <a:cs typeface="Times New Roman" panose="02020603050405020304" pitchFamily="18" charset="0"/>
              </a:rPr>
              <a:t>Telegram</a:t>
            </a:r>
            <a:r>
              <a:rPr lang="es-419" sz="1200" dirty="0">
                <a:effectLst/>
                <a:latin typeface="Calibri" panose="020F0502020204030204" pitchFamily="34" charset="0"/>
                <a:ea typeface="Arial" panose="020B0604020202020204" pitchFamily="34" charset="0"/>
                <a:cs typeface="Times New Roman" panose="02020603050405020304" pitchFamily="18" charset="0"/>
              </a:rPr>
              <a:t>.</a:t>
            </a:r>
            <a:endParaRPr lang="es-CO" sz="12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15000"/>
              </a:lnSpc>
              <a:buSzPts val="1000"/>
              <a:buFont typeface="Symbol" panose="05050102010706020507" pitchFamily="18" charset="2"/>
              <a:buChar char=""/>
              <a:tabLst>
                <a:tab pos="457200" algn="l"/>
              </a:tabLst>
            </a:pPr>
            <a:r>
              <a:rPr lang="es-419" sz="1200" b="1" dirty="0">
                <a:effectLst/>
                <a:latin typeface="Calibri" panose="020F0502020204030204" pitchFamily="34" charset="0"/>
                <a:ea typeface="Arial" panose="020B0604020202020204" pitchFamily="34" charset="0"/>
              </a:rPr>
              <a:t>Fuente de datos bursátiles</a:t>
            </a:r>
            <a:r>
              <a:rPr lang="es-419" sz="1200" dirty="0">
                <a:effectLst/>
                <a:latin typeface="Calibri" panose="020F0502020204030204" pitchFamily="34" charset="0"/>
                <a:ea typeface="Arial" panose="020B0604020202020204" pitchFamily="34" charset="0"/>
              </a:rPr>
              <a:t>:</a:t>
            </a:r>
            <a:endParaRPr lang="es-CO" sz="1200" dirty="0">
              <a:effectLst/>
              <a:latin typeface="Arial" panose="020B0604020202020204" pitchFamily="34" charset="0"/>
              <a:ea typeface="Arial" panose="020B0604020202020204" pitchFamily="34" charset="0"/>
            </a:endParaRPr>
          </a:p>
          <a:p>
            <a:pPr marL="742950" lvl="1" indent="-285750">
              <a:lnSpc>
                <a:spcPct val="115000"/>
              </a:lnSpc>
              <a:buSzPts val="1000"/>
              <a:buFont typeface="Courier New" panose="02070309020205020404" pitchFamily="49" charset="0"/>
              <a:buChar char="o"/>
              <a:tabLst>
                <a:tab pos="914400" algn="l"/>
              </a:tabLst>
            </a:pPr>
            <a:r>
              <a:rPr lang="es-419" sz="1200" dirty="0">
                <a:effectLst/>
                <a:latin typeface="Calibri" panose="020F0502020204030204" pitchFamily="34" charset="0"/>
                <a:ea typeface="Arial" panose="020B0604020202020204" pitchFamily="34" charset="0"/>
                <a:cs typeface="Times New Roman" panose="02020603050405020304" pitchFamily="18" charset="0"/>
              </a:rPr>
              <a:t>API gratuita de </a:t>
            </a:r>
            <a:r>
              <a:rPr lang="es-419" sz="1200" dirty="0" err="1">
                <a:effectLst/>
                <a:latin typeface="Calibri" panose="020F0502020204030204" pitchFamily="34" charset="0"/>
                <a:ea typeface="Arial" panose="020B0604020202020204" pitchFamily="34" charset="0"/>
                <a:cs typeface="Times New Roman" panose="02020603050405020304" pitchFamily="18" charset="0"/>
              </a:rPr>
              <a:t>Yahoo</a:t>
            </a:r>
            <a:r>
              <a:rPr lang="es-419" sz="1200" dirty="0">
                <a:effectLst/>
                <a:latin typeface="Calibri" panose="020F0502020204030204" pitchFamily="34" charset="0"/>
                <a:ea typeface="Arial" panose="020B0604020202020204" pitchFamily="34" charset="0"/>
                <a:cs typeface="Times New Roman" panose="02020603050405020304" pitchFamily="18" charset="0"/>
              </a:rPr>
              <a:t> </a:t>
            </a:r>
            <a:r>
              <a:rPr lang="es-419" sz="1200" dirty="0" err="1">
                <a:effectLst/>
                <a:latin typeface="Calibri" panose="020F0502020204030204" pitchFamily="34" charset="0"/>
                <a:ea typeface="Arial" panose="020B0604020202020204" pitchFamily="34" charset="0"/>
                <a:cs typeface="Times New Roman" panose="02020603050405020304" pitchFamily="18" charset="0"/>
              </a:rPr>
              <a:t>Finance</a:t>
            </a:r>
            <a:r>
              <a:rPr lang="es-419" sz="1200" dirty="0">
                <a:effectLst/>
                <a:latin typeface="Calibri" panose="020F0502020204030204" pitchFamily="34" charset="0"/>
                <a:ea typeface="Arial" panose="020B0604020202020204" pitchFamily="34" charset="0"/>
                <a:cs typeface="Times New Roman" panose="02020603050405020304" pitchFamily="18" charset="0"/>
              </a:rPr>
              <a:t> mediante la librería </a:t>
            </a:r>
            <a:r>
              <a:rPr lang="es-419" sz="1200" dirty="0" err="1">
                <a:effectLst/>
                <a:latin typeface="Calibri" panose="020F0502020204030204" pitchFamily="34" charset="0"/>
                <a:ea typeface="Arial" panose="020B0604020202020204" pitchFamily="34" charset="0"/>
                <a:cs typeface="Times New Roman" panose="02020603050405020304" pitchFamily="18" charset="0"/>
              </a:rPr>
              <a:t>yfinance</a:t>
            </a:r>
            <a:r>
              <a:rPr lang="es-419" sz="1200" dirty="0">
                <a:effectLst/>
                <a:latin typeface="Calibri" panose="020F0502020204030204" pitchFamily="34" charset="0"/>
                <a:ea typeface="Arial" panose="020B0604020202020204" pitchFamily="34" charset="0"/>
                <a:cs typeface="Times New Roman" panose="02020603050405020304" pitchFamily="18" charset="0"/>
              </a:rPr>
              <a:t>.</a:t>
            </a:r>
            <a:endParaRPr lang="es-CO" sz="12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15000"/>
              </a:lnSpc>
              <a:buSzPts val="1000"/>
              <a:buFont typeface="Symbol" panose="05050102010706020507" pitchFamily="18" charset="2"/>
              <a:buChar char=""/>
              <a:tabLst>
                <a:tab pos="457200" algn="l"/>
              </a:tabLst>
            </a:pPr>
            <a:r>
              <a:rPr lang="es-419" sz="1200" b="1" dirty="0">
                <a:effectLst/>
                <a:latin typeface="Calibri" panose="020F0502020204030204" pitchFamily="34" charset="0"/>
                <a:ea typeface="Arial" panose="020B0604020202020204" pitchFamily="34" charset="0"/>
              </a:rPr>
              <a:t>Materiales de apoyo</a:t>
            </a:r>
            <a:r>
              <a:rPr lang="es-419" sz="1200" dirty="0">
                <a:effectLst/>
                <a:latin typeface="Calibri" panose="020F0502020204030204" pitchFamily="34" charset="0"/>
                <a:ea typeface="Arial" panose="020B0604020202020204" pitchFamily="34" charset="0"/>
              </a:rPr>
              <a:t>:</a:t>
            </a:r>
            <a:endParaRPr lang="es-CO" sz="1200" dirty="0">
              <a:effectLst/>
              <a:latin typeface="Arial" panose="020B0604020202020204" pitchFamily="34" charset="0"/>
              <a:ea typeface="Arial" panose="020B0604020202020204" pitchFamily="34" charset="0"/>
            </a:endParaRPr>
          </a:p>
          <a:p>
            <a:pPr marL="742950" lvl="1" indent="-285750">
              <a:lnSpc>
                <a:spcPct val="115000"/>
              </a:lnSpc>
              <a:buSzPts val="1000"/>
              <a:buFont typeface="Courier New" panose="02070309020205020404" pitchFamily="49" charset="0"/>
              <a:buChar char="o"/>
              <a:tabLst>
                <a:tab pos="914400" algn="l"/>
              </a:tabLst>
            </a:pPr>
            <a:r>
              <a:rPr lang="es-419" sz="1200" dirty="0">
                <a:effectLst/>
                <a:latin typeface="Calibri" panose="020F0502020204030204" pitchFamily="34" charset="0"/>
                <a:ea typeface="Arial" panose="020B0604020202020204" pitchFamily="34" charset="0"/>
                <a:cs typeface="Times New Roman" panose="02020603050405020304" pitchFamily="18" charset="0"/>
              </a:rPr>
              <a:t>Documentación oficial de las librerías utilizadas.</a:t>
            </a:r>
            <a:endParaRPr lang="es-CO" sz="1200" dirty="0">
              <a:effectLst/>
              <a:latin typeface="Arial" panose="020B0604020202020204" pitchFamily="34" charset="0"/>
              <a:ea typeface="Arial" panose="020B0604020202020204" pitchFamily="34" charset="0"/>
              <a:cs typeface="Times New Roman" panose="02020603050405020304" pitchFamily="18" charset="0"/>
            </a:endParaRPr>
          </a:p>
          <a:p>
            <a:pPr marL="742950" lvl="1" indent="-285750">
              <a:lnSpc>
                <a:spcPct val="115000"/>
              </a:lnSpc>
              <a:buSzPts val="1000"/>
              <a:buFont typeface="Courier New" panose="02070309020205020404" pitchFamily="49" charset="0"/>
              <a:buChar char="o"/>
              <a:tabLst>
                <a:tab pos="914400" algn="l"/>
              </a:tabLst>
            </a:pPr>
            <a:r>
              <a:rPr lang="es-419" sz="1200" dirty="0">
                <a:effectLst/>
                <a:latin typeface="Calibri" panose="020F0502020204030204" pitchFamily="34" charset="0"/>
                <a:ea typeface="Arial" panose="020B0604020202020204" pitchFamily="34" charset="0"/>
                <a:cs typeface="Times New Roman" panose="02020603050405020304" pitchFamily="18" charset="0"/>
              </a:rPr>
              <a:t>Tutoriales en línea y artículos académicos para el entrenamiento de redes LSTM.</a:t>
            </a:r>
            <a:endParaRPr lang="es-CO" sz="12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pPr>
            <a:r>
              <a:rPr lang="es-419" sz="1200" b="1" dirty="0">
                <a:effectLst/>
                <a:latin typeface="Calibri" panose="020F0502020204030204" pitchFamily="34" charset="0"/>
                <a:ea typeface="Arial" panose="020B0604020202020204" pitchFamily="34" charset="0"/>
              </a:rPr>
              <a:t> </a:t>
            </a:r>
            <a:endParaRPr lang="es-CO" sz="1200" dirty="0">
              <a:effectLst/>
              <a:latin typeface="Arial" panose="020B0604020202020204" pitchFamily="34" charset="0"/>
              <a:ea typeface="Arial" panose="020B0604020202020204" pitchFamily="34" charset="0"/>
            </a:endParaRPr>
          </a:p>
          <a:p>
            <a:pPr>
              <a:lnSpc>
                <a:spcPct val="115000"/>
              </a:lnSpc>
            </a:pPr>
            <a:r>
              <a:rPr lang="es-419" sz="1200" b="1" dirty="0">
                <a:effectLst/>
                <a:latin typeface="Calibri" panose="020F0502020204030204" pitchFamily="34" charset="0"/>
                <a:ea typeface="Arial" panose="020B0604020202020204" pitchFamily="34" charset="0"/>
              </a:rPr>
              <a:t>Nota:</a:t>
            </a:r>
            <a:r>
              <a:rPr lang="es-419" sz="1200" dirty="0">
                <a:effectLst/>
                <a:latin typeface="Calibri" panose="020F0502020204030204" pitchFamily="34" charset="0"/>
                <a:ea typeface="Arial" panose="020B0604020202020204" pitchFamily="34" charset="0"/>
              </a:rPr>
              <a:t> No se requiere adquisición de licencias pagas para esta primera versión del proyecto, ya que se hace uso exclusivo de herramientas gratuitas de software libre.</a:t>
            </a:r>
            <a:endParaRPr lang="es-CO" sz="1200" dirty="0">
              <a:latin typeface="Arial" panose="020B0604020202020204" pitchFamily="34" charset="0"/>
              <a:ea typeface="Arial" panose="020B0604020202020204" pitchFamily="34" charset="0"/>
            </a:endParaRPr>
          </a:p>
          <a:p>
            <a:pPr>
              <a:lnSpc>
                <a:spcPct val="115000"/>
              </a:lnSpc>
            </a:pPr>
            <a:endParaRPr lang="es-CO" sz="1200" b="1" u="none" strike="noStrike" dirty="0">
              <a:effectLst/>
              <a:latin typeface="Arial" panose="020B0604020202020204" pitchFamily="34" charset="0"/>
            </a:endParaRPr>
          </a:p>
          <a:p>
            <a:pPr>
              <a:lnSpc>
                <a:spcPct val="115000"/>
              </a:lnSpc>
            </a:pPr>
            <a:endParaRPr lang="es-CO" sz="11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109361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rot="5400000">
            <a:off x="-3062038" y="3062037"/>
            <a:ext cx="6858002" cy="733927"/>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2" name="Rectángulo 11"/>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Rectángulo 14"/>
          <p:cNvSpPr/>
          <p:nvPr/>
        </p:nvSpPr>
        <p:spPr>
          <a:xfrm>
            <a:off x="11347918" y="6390907"/>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11042181" y="6386352"/>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Subtítulo 2">
            <a:extLst>
              <a:ext uri="{FF2B5EF4-FFF2-40B4-BE49-F238E27FC236}">
                <a16:creationId xmlns:a16="http://schemas.microsoft.com/office/drawing/2014/main" id="{0F918091-9850-A846-A82F-CED162336A61}"/>
              </a:ext>
            </a:extLst>
          </p:cNvPr>
          <p:cNvSpPr txBox="1">
            <a:spLocks/>
          </p:cNvSpPr>
          <p:nvPr/>
        </p:nvSpPr>
        <p:spPr>
          <a:xfrm>
            <a:off x="1425742" y="1492715"/>
            <a:ext cx="10100511" cy="42594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 dirty="0">
                <a:latin typeface="Roboto" panose="02000000000000000000" pitchFamily="2" charset="0"/>
                <a:ea typeface="Roboto" panose="02000000000000000000" pitchFamily="2" charset="0"/>
              </a:rPr>
              <a:t> </a:t>
            </a:r>
            <a:endParaRPr lang="es-ES" sz="2000" dirty="0">
              <a:latin typeface="Roboto" panose="02000000000000000000" pitchFamily="2" charset="0"/>
              <a:ea typeface="Roboto" panose="02000000000000000000" pitchFamily="2" charset="0"/>
            </a:endParaRPr>
          </a:p>
          <a:p>
            <a:pPr marL="285750" indent="-285750" algn="just">
              <a:buFont typeface="Wingdings" panose="05000000000000000000" pitchFamily="2" charset="2"/>
              <a:buChar char="q"/>
            </a:pPr>
            <a:endParaRPr lang="es-ES" sz="2000" dirty="0">
              <a:latin typeface="Roboto" panose="02000000000000000000" pitchFamily="2" charset="0"/>
              <a:ea typeface="Roboto" panose="02000000000000000000" pitchFamily="2" charset="0"/>
            </a:endParaRPr>
          </a:p>
          <a:p>
            <a:pPr marL="285750" indent="-285750" algn="just">
              <a:buFont typeface="Wingdings" panose="05000000000000000000" pitchFamily="2" charset="2"/>
              <a:buChar char="q"/>
            </a:pPr>
            <a:endParaRPr lang="es-ES" sz="2000" dirty="0">
              <a:latin typeface="Roboto" panose="02000000000000000000" pitchFamily="2" charset="0"/>
              <a:ea typeface="Roboto" panose="02000000000000000000" pitchFamily="2" charset="0"/>
            </a:endParaRPr>
          </a:p>
          <a:p>
            <a:pPr algn="just"/>
            <a:endParaRPr lang="es-ES" sz="1700" dirty="0">
              <a:latin typeface="Roboto" panose="02000000000000000000" pitchFamily="2" charset="0"/>
              <a:ea typeface="Roboto" panose="02000000000000000000" pitchFamily="2" charset="0"/>
            </a:endParaRPr>
          </a:p>
          <a:p>
            <a:pPr algn="just"/>
            <a:endParaRPr lang="es-ES" sz="1700" dirty="0">
              <a:latin typeface="Roboto" panose="02000000000000000000" pitchFamily="2" charset="0"/>
              <a:ea typeface="Roboto" panose="02000000000000000000" pitchFamily="2" charset="0"/>
            </a:endParaRPr>
          </a:p>
          <a:p>
            <a:pPr algn="just"/>
            <a:endParaRPr lang="es-ES" sz="1600" dirty="0">
              <a:latin typeface="Roboto" panose="02000000000000000000" pitchFamily="2" charset="0"/>
              <a:ea typeface="Roboto" panose="02000000000000000000" pitchFamily="2" charset="0"/>
            </a:endParaRPr>
          </a:p>
          <a:p>
            <a:pPr algn="just"/>
            <a:endParaRPr lang="es-ES" sz="1600" dirty="0">
              <a:latin typeface="Roboto" panose="02000000000000000000" pitchFamily="2" charset="0"/>
              <a:ea typeface="Roboto" panose="02000000000000000000" pitchFamily="2" charset="0"/>
            </a:endParaRPr>
          </a:p>
        </p:txBody>
      </p:sp>
      <p:pic>
        <p:nvPicPr>
          <p:cNvPr id="13" name="Imagen 10">
            <a:extLst>
              <a:ext uri="{FF2B5EF4-FFF2-40B4-BE49-F238E27FC236}">
                <a16:creationId xmlns:a16="http://schemas.microsoft.com/office/drawing/2014/main" id="{FC5F1F23-EBD6-7241-88DF-3D9114F4D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6918" y="360555"/>
            <a:ext cx="2262624" cy="710577"/>
          </a:xfrm>
          <a:prstGeom prst="rect">
            <a:avLst/>
          </a:prstGeom>
        </p:spPr>
      </p:pic>
      <p:sp>
        <p:nvSpPr>
          <p:cNvPr id="18" name="CuadroTexto 17">
            <a:extLst>
              <a:ext uri="{FF2B5EF4-FFF2-40B4-BE49-F238E27FC236}">
                <a16:creationId xmlns:a16="http://schemas.microsoft.com/office/drawing/2014/main" id="{85FC0575-62BB-403D-98BB-11FA41A56C9F}"/>
              </a:ext>
            </a:extLst>
          </p:cNvPr>
          <p:cNvSpPr txBox="1"/>
          <p:nvPr/>
        </p:nvSpPr>
        <p:spPr>
          <a:xfrm>
            <a:off x="1017732" y="1914298"/>
            <a:ext cx="10916530" cy="4057521"/>
          </a:xfrm>
          <a:prstGeom prst="rect">
            <a:avLst/>
          </a:prstGeom>
          <a:noFill/>
        </p:spPr>
        <p:txBody>
          <a:bodyPr wrap="square">
            <a:spAutoFit/>
          </a:bodyPr>
          <a:lstStyle/>
          <a:p>
            <a:pPr marR="89535" algn="ctr">
              <a:lnSpc>
                <a:spcPct val="150000"/>
              </a:lnSpc>
              <a:spcAft>
                <a:spcPts val="0"/>
              </a:spcAft>
            </a:pPr>
            <a:r>
              <a:rPr lang="es-CO" sz="2000" b="1" dirty="0">
                <a:effectLst/>
                <a:latin typeface="Calibri" panose="020F0502020204030204" pitchFamily="34" charset="0"/>
                <a:ea typeface="Arial" panose="020B0604020202020204" pitchFamily="34" charset="0"/>
              </a:rPr>
              <a:t>Predicción del precio de la acción de empresas colombianas en la Bolsa de valores en el año 2025</a:t>
            </a:r>
            <a:endParaRPr lang="es-CO" sz="2000" b="1" dirty="0">
              <a:latin typeface="Arial" panose="020B0604020202020204" pitchFamily="34" charset="0"/>
              <a:ea typeface="Times New Roman" panose="02020603050405020304" pitchFamily="18" charset="0"/>
              <a:cs typeface="Arial" panose="020B0604020202020204" pitchFamily="34" charset="0"/>
            </a:endParaRPr>
          </a:p>
          <a:p>
            <a:pPr algn="ctr"/>
            <a:endParaRPr lang="es-MX" sz="2400" i="1" dirty="0"/>
          </a:p>
          <a:p>
            <a:pPr algn="ctr"/>
            <a:r>
              <a:rPr lang="es-MX" sz="2000" i="1" dirty="0"/>
              <a:t>Inteligencia Artificial - Nivel Exploratorio</a:t>
            </a:r>
          </a:p>
          <a:p>
            <a:pPr algn="ctr"/>
            <a:endParaRPr lang="es-MX" sz="2000" i="1" dirty="0"/>
          </a:p>
          <a:p>
            <a:pPr algn="ctr"/>
            <a:r>
              <a:rPr lang="es-MX" sz="2000" i="1" dirty="0"/>
              <a:t>Juliana Arango</a:t>
            </a:r>
          </a:p>
          <a:p>
            <a:pPr algn="ctr"/>
            <a:r>
              <a:rPr lang="es-MX" sz="2000" i="1" dirty="0"/>
              <a:t>Oneida Patricia Cárcamo Méndez</a:t>
            </a:r>
          </a:p>
          <a:p>
            <a:pPr algn="ctr"/>
            <a:endParaRPr lang="es-MX" sz="2000" i="1" dirty="0"/>
          </a:p>
          <a:p>
            <a:pPr algn="ctr"/>
            <a:r>
              <a:rPr lang="es-MX" sz="2000" dirty="0">
                <a:latin typeface="Arial" panose="020B0604020202020204" pitchFamily="34" charset="0"/>
                <a:cs typeface="Arial" panose="020B0604020202020204" pitchFamily="34" charset="0"/>
              </a:rPr>
              <a:t>Universidad de Antioquia </a:t>
            </a:r>
          </a:p>
          <a:p>
            <a:pPr algn="ctr"/>
            <a:r>
              <a:rPr lang="es-MX" sz="2000" dirty="0">
                <a:latin typeface="Arial" panose="020B0604020202020204" pitchFamily="34" charset="0"/>
                <a:cs typeface="Arial" panose="020B0604020202020204" pitchFamily="34" charset="0"/>
              </a:rPr>
              <a:t>Universidad de Caldas</a:t>
            </a:r>
          </a:p>
          <a:p>
            <a:pPr algn="ctr"/>
            <a:r>
              <a:rPr lang="es-MX" sz="2000" dirty="0">
                <a:latin typeface="Arial" panose="020B0604020202020204" pitchFamily="34" charset="0"/>
                <a:cs typeface="Arial" panose="020B0604020202020204" pitchFamily="34" charset="0"/>
              </a:rPr>
              <a:t>Ministerio TIC</a:t>
            </a:r>
          </a:p>
          <a:p>
            <a:pPr algn="ctr"/>
            <a:r>
              <a:rPr lang="es-MX" sz="2000" dirty="0">
                <a:latin typeface="Arial" panose="020B0604020202020204" pitchFamily="34" charset="0"/>
                <a:cs typeface="Arial" panose="020B0604020202020204" pitchFamily="34" charset="0"/>
              </a:rPr>
              <a:t>Mayo 8 de 2025</a:t>
            </a:r>
            <a:endParaRPr lang="es-CO" sz="2000" dirty="0">
              <a:latin typeface="Arial" panose="020B0604020202020204" pitchFamily="34" charset="0"/>
              <a:cs typeface="Arial" panose="020B0604020202020204" pitchFamily="34" charset="0"/>
            </a:endParaRPr>
          </a:p>
          <a:p>
            <a:pPr marR="89535" algn="ctr">
              <a:lnSpc>
                <a:spcPct val="150000"/>
              </a:lnSpc>
              <a:spcAft>
                <a:spcPts val="0"/>
              </a:spcAft>
            </a:pPr>
            <a:endParaRPr lang="es-CO" sz="1800" b="1"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2" name="Imagen 1">
            <a:extLst>
              <a:ext uri="{FF2B5EF4-FFF2-40B4-BE49-F238E27FC236}">
                <a16:creationId xmlns:a16="http://schemas.microsoft.com/office/drawing/2014/main" id="{5CBCCF70-1151-4385-A462-6106FD624109}"/>
              </a:ext>
            </a:extLst>
          </p:cNvPr>
          <p:cNvPicPr>
            <a:picLocks noChangeAspect="1"/>
          </p:cNvPicPr>
          <p:nvPr/>
        </p:nvPicPr>
        <p:blipFill>
          <a:blip r:embed="rId3"/>
          <a:stretch>
            <a:fillRect/>
          </a:stretch>
        </p:blipFill>
        <p:spPr>
          <a:xfrm>
            <a:off x="973798" y="184080"/>
            <a:ext cx="1314477" cy="1308635"/>
          </a:xfrm>
          <a:prstGeom prst="rect">
            <a:avLst/>
          </a:prstGeom>
        </p:spPr>
      </p:pic>
      <p:pic>
        <p:nvPicPr>
          <p:cNvPr id="5" name="Imagen 4">
            <a:extLst>
              <a:ext uri="{FF2B5EF4-FFF2-40B4-BE49-F238E27FC236}">
                <a16:creationId xmlns:a16="http://schemas.microsoft.com/office/drawing/2014/main" id="{C08440D1-A0D7-42A2-9134-91218A64C25C}"/>
              </a:ext>
            </a:extLst>
          </p:cNvPr>
          <p:cNvPicPr>
            <a:picLocks noChangeAspect="1"/>
          </p:cNvPicPr>
          <p:nvPr/>
        </p:nvPicPr>
        <p:blipFill>
          <a:blip r:embed="rId4"/>
          <a:stretch>
            <a:fillRect/>
          </a:stretch>
        </p:blipFill>
        <p:spPr>
          <a:xfrm>
            <a:off x="4110232" y="184080"/>
            <a:ext cx="3438525" cy="1333500"/>
          </a:xfrm>
          <a:prstGeom prst="rect">
            <a:avLst/>
          </a:prstGeom>
        </p:spPr>
      </p:pic>
    </p:spTree>
    <p:extLst>
      <p:ext uri="{BB962C8B-B14F-4D97-AF65-F5344CB8AC3E}">
        <p14:creationId xmlns:p14="http://schemas.microsoft.com/office/powerpoint/2010/main" val="3123668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rot="5400000">
            <a:off x="-3062038" y="3062037"/>
            <a:ext cx="6858002" cy="733927"/>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3" name="Rectángulo 12"/>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11347918"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042181" y="6386352"/>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Subtítulo 2">
            <a:extLst>
              <a:ext uri="{FF2B5EF4-FFF2-40B4-BE49-F238E27FC236}">
                <a16:creationId xmlns:a16="http://schemas.microsoft.com/office/drawing/2014/main" id="{D71E636A-4153-6B46-ACF8-6F67CF98F297}"/>
              </a:ext>
            </a:extLst>
          </p:cNvPr>
          <p:cNvSpPr txBox="1">
            <a:spLocks/>
          </p:cNvSpPr>
          <p:nvPr/>
        </p:nvSpPr>
        <p:spPr>
          <a:xfrm>
            <a:off x="1193607" y="1008268"/>
            <a:ext cx="6522789" cy="14052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MX" sz="1800" dirty="0"/>
          </a:p>
        </p:txBody>
      </p:sp>
      <p:pic>
        <p:nvPicPr>
          <p:cNvPr id="5" name="Imagen 4">
            <a:extLst>
              <a:ext uri="{FF2B5EF4-FFF2-40B4-BE49-F238E27FC236}">
                <a16:creationId xmlns:a16="http://schemas.microsoft.com/office/drawing/2014/main" id="{47C26FA7-23A9-421B-AD65-68248142B5C6}"/>
              </a:ext>
            </a:extLst>
          </p:cNvPr>
          <p:cNvPicPr>
            <a:picLocks noChangeAspect="1"/>
          </p:cNvPicPr>
          <p:nvPr/>
        </p:nvPicPr>
        <p:blipFill>
          <a:blip r:embed="rId2"/>
          <a:stretch>
            <a:fillRect/>
          </a:stretch>
        </p:blipFill>
        <p:spPr>
          <a:xfrm>
            <a:off x="1005707" y="585203"/>
            <a:ext cx="9848574" cy="1960562"/>
          </a:xfrm>
          <a:prstGeom prst="rect">
            <a:avLst/>
          </a:prstGeom>
        </p:spPr>
      </p:pic>
      <p:pic>
        <p:nvPicPr>
          <p:cNvPr id="10" name="Imagen 9">
            <a:extLst>
              <a:ext uri="{FF2B5EF4-FFF2-40B4-BE49-F238E27FC236}">
                <a16:creationId xmlns:a16="http://schemas.microsoft.com/office/drawing/2014/main" id="{9ECA4B2C-71AE-44A5-AD74-A36C3B32B921}"/>
              </a:ext>
            </a:extLst>
          </p:cNvPr>
          <p:cNvPicPr>
            <a:picLocks noChangeAspect="1"/>
          </p:cNvPicPr>
          <p:nvPr/>
        </p:nvPicPr>
        <p:blipFill rotWithShape="1">
          <a:blip r:embed="rId3"/>
          <a:srcRect t="20567"/>
          <a:stretch/>
        </p:blipFill>
        <p:spPr>
          <a:xfrm>
            <a:off x="1060651" y="3041395"/>
            <a:ext cx="10376434" cy="2957352"/>
          </a:xfrm>
          <a:prstGeom prst="rect">
            <a:avLst/>
          </a:prstGeom>
        </p:spPr>
      </p:pic>
    </p:spTree>
    <p:extLst>
      <p:ext uri="{BB962C8B-B14F-4D97-AF65-F5344CB8AC3E}">
        <p14:creationId xmlns:p14="http://schemas.microsoft.com/office/powerpoint/2010/main" val="2508253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rot="5400000">
            <a:off x="-3062038" y="3062037"/>
            <a:ext cx="6858002" cy="733927"/>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3" name="Rectángulo 12"/>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11347918"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042181" y="6386352"/>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Subtítulo 2">
            <a:extLst>
              <a:ext uri="{FF2B5EF4-FFF2-40B4-BE49-F238E27FC236}">
                <a16:creationId xmlns:a16="http://schemas.microsoft.com/office/drawing/2014/main" id="{D71E636A-4153-6B46-ACF8-6F67CF98F297}"/>
              </a:ext>
            </a:extLst>
          </p:cNvPr>
          <p:cNvSpPr txBox="1">
            <a:spLocks/>
          </p:cNvSpPr>
          <p:nvPr/>
        </p:nvSpPr>
        <p:spPr>
          <a:xfrm>
            <a:off x="1193607" y="1008268"/>
            <a:ext cx="6522789" cy="14052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MX" sz="1800" dirty="0"/>
          </a:p>
        </p:txBody>
      </p:sp>
      <p:pic>
        <p:nvPicPr>
          <p:cNvPr id="4" name="Imagen 3">
            <a:extLst>
              <a:ext uri="{FF2B5EF4-FFF2-40B4-BE49-F238E27FC236}">
                <a16:creationId xmlns:a16="http://schemas.microsoft.com/office/drawing/2014/main" id="{A99632E0-BE2A-4517-8408-F2945437C061}"/>
              </a:ext>
            </a:extLst>
          </p:cNvPr>
          <p:cNvPicPr>
            <a:picLocks noChangeAspect="1"/>
          </p:cNvPicPr>
          <p:nvPr/>
        </p:nvPicPr>
        <p:blipFill>
          <a:blip r:embed="rId2"/>
          <a:stretch>
            <a:fillRect/>
          </a:stretch>
        </p:blipFill>
        <p:spPr>
          <a:xfrm>
            <a:off x="1005707" y="427148"/>
            <a:ext cx="10596388" cy="6003703"/>
          </a:xfrm>
          <a:prstGeom prst="rect">
            <a:avLst/>
          </a:prstGeom>
        </p:spPr>
      </p:pic>
    </p:spTree>
    <p:extLst>
      <p:ext uri="{BB962C8B-B14F-4D97-AF65-F5344CB8AC3E}">
        <p14:creationId xmlns:p14="http://schemas.microsoft.com/office/powerpoint/2010/main" val="3055612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rot="5400000">
            <a:off x="-3062038" y="3062037"/>
            <a:ext cx="6858002" cy="733927"/>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3" name="Rectángulo 12"/>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11347918"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042181" y="6386352"/>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Subtítulo 2">
            <a:extLst>
              <a:ext uri="{FF2B5EF4-FFF2-40B4-BE49-F238E27FC236}">
                <a16:creationId xmlns:a16="http://schemas.microsoft.com/office/drawing/2014/main" id="{D71E636A-4153-6B46-ACF8-6F67CF98F297}"/>
              </a:ext>
            </a:extLst>
          </p:cNvPr>
          <p:cNvSpPr txBox="1">
            <a:spLocks/>
          </p:cNvSpPr>
          <p:nvPr/>
        </p:nvSpPr>
        <p:spPr>
          <a:xfrm>
            <a:off x="1193607" y="1008268"/>
            <a:ext cx="6522789" cy="14052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MX" sz="1800" dirty="0"/>
          </a:p>
        </p:txBody>
      </p:sp>
      <p:grpSp>
        <p:nvGrpSpPr>
          <p:cNvPr id="7" name="Grupo 6">
            <a:extLst>
              <a:ext uri="{FF2B5EF4-FFF2-40B4-BE49-F238E27FC236}">
                <a16:creationId xmlns:a16="http://schemas.microsoft.com/office/drawing/2014/main" id="{79987C49-2298-4967-81ED-C8885E3CEA6C}"/>
              </a:ext>
            </a:extLst>
          </p:cNvPr>
          <p:cNvGrpSpPr/>
          <p:nvPr/>
        </p:nvGrpSpPr>
        <p:grpSpPr>
          <a:xfrm>
            <a:off x="1193607" y="724137"/>
            <a:ext cx="10154311" cy="5321821"/>
            <a:chOff x="1842447" y="724137"/>
            <a:chExt cx="9505471" cy="5321821"/>
          </a:xfrm>
        </p:grpSpPr>
        <p:pic>
          <p:nvPicPr>
            <p:cNvPr id="2" name="Imagen 1">
              <a:extLst>
                <a:ext uri="{FF2B5EF4-FFF2-40B4-BE49-F238E27FC236}">
                  <a16:creationId xmlns:a16="http://schemas.microsoft.com/office/drawing/2014/main" id="{1FBECC63-C7E1-4C04-BF65-DFC39B158EA1}"/>
                </a:ext>
              </a:extLst>
            </p:cNvPr>
            <p:cNvPicPr>
              <a:picLocks noChangeAspect="1"/>
            </p:cNvPicPr>
            <p:nvPr/>
          </p:nvPicPr>
          <p:blipFill>
            <a:blip r:embed="rId2"/>
            <a:stretch>
              <a:fillRect/>
            </a:stretch>
          </p:blipFill>
          <p:spPr>
            <a:xfrm>
              <a:off x="1842448" y="1852422"/>
              <a:ext cx="9505470" cy="4193536"/>
            </a:xfrm>
            <a:prstGeom prst="rect">
              <a:avLst/>
            </a:prstGeom>
          </p:spPr>
        </p:pic>
        <p:pic>
          <p:nvPicPr>
            <p:cNvPr id="6" name="Imagen 5">
              <a:extLst>
                <a:ext uri="{FF2B5EF4-FFF2-40B4-BE49-F238E27FC236}">
                  <a16:creationId xmlns:a16="http://schemas.microsoft.com/office/drawing/2014/main" id="{05DE60D7-D66F-4F0A-A9B9-67E12D30C553}"/>
                </a:ext>
              </a:extLst>
            </p:cNvPr>
            <p:cNvPicPr>
              <a:picLocks noChangeAspect="1"/>
            </p:cNvPicPr>
            <p:nvPr/>
          </p:nvPicPr>
          <p:blipFill>
            <a:blip r:embed="rId3"/>
            <a:stretch>
              <a:fillRect/>
            </a:stretch>
          </p:blipFill>
          <p:spPr>
            <a:xfrm>
              <a:off x="1842447" y="724137"/>
              <a:ext cx="9199734" cy="783336"/>
            </a:xfrm>
            <a:prstGeom prst="rect">
              <a:avLst/>
            </a:prstGeom>
          </p:spPr>
        </p:pic>
      </p:grpSp>
    </p:spTree>
    <p:extLst>
      <p:ext uri="{BB962C8B-B14F-4D97-AF65-F5344CB8AC3E}">
        <p14:creationId xmlns:p14="http://schemas.microsoft.com/office/powerpoint/2010/main" val="1392181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rot="5400000">
            <a:off x="-3062038" y="3062037"/>
            <a:ext cx="6858002" cy="733927"/>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3" name="Rectángulo 12"/>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11347918"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042181" y="6386352"/>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Subtítulo 2">
            <a:extLst>
              <a:ext uri="{FF2B5EF4-FFF2-40B4-BE49-F238E27FC236}">
                <a16:creationId xmlns:a16="http://schemas.microsoft.com/office/drawing/2014/main" id="{D71E636A-4153-6B46-ACF8-6F67CF98F297}"/>
              </a:ext>
            </a:extLst>
          </p:cNvPr>
          <p:cNvSpPr txBox="1">
            <a:spLocks/>
          </p:cNvSpPr>
          <p:nvPr/>
        </p:nvSpPr>
        <p:spPr>
          <a:xfrm>
            <a:off x="1193607" y="1008268"/>
            <a:ext cx="6522789" cy="14052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MX" sz="1800" dirty="0"/>
          </a:p>
        </p:txBody>
      </p:sp>
      <p:sp>
        <p:nvSpPr>
          <p:cNvPr id="16" name="CuadroTexto 15">
            <a:extLst>
              <a:ext uri="{FF2B5EF4-FFF2-40B4-BE49-F238E27FC236}">
                <a16:creationId xmlns:a16="http://schemas.microsoft.com/office/drawing/2014/main" id="{FA4FA41D-8085-4B33-92DF-3427307F9F40}"/>
              </a:ext>
            </a:extLst>
          </p:cNvPr>
          <p:cNvSpPr txBox="1"/>
          <p:nvPr/>
        </p:nvSpPr>
        <p:spPr>
          <a:xfrm>
            <a:off x="1193607" y="288758"/>
            <a:ext cx="10332646" cy="6217279"/>
          </a:xfrm>
          <a:prstGeom prst="rect">
            <a:avLst/>
          </a:prstGeom>
          <a:noFill/>
        </p:spPr>
        <p:txBody>
          <a:bodyPr wrap="square">
            <a:spAutoFit/>
          </a:bodyPr>
          <a:lstStyle/>
          <a:p>
            <a:pPr lvl="0">
              <a:lnSpc>
                <a:spcPct val="115000"/>
              </a:lnSpc>
              <a:spcBef>
                <a:spcPts val="2000"/>
              </a:spcBef>
              <a:spcAft>
                <a:spcPts val="600"/>
              </a:spcAft>
            </a:pPr>
            <a:r>
              <a:rPr lang="es-419" b="1" u="none" strike="noStrike" kern="0" dirty="0">
                <a:solidFill>
                  <a:srgbClr val="0D7672"/>
                </a:solidFill>
                <a:effectLst/>
                <a:latin typeface="Calibri" panose="020F0502020204030204" pitchFamily="34" charset="0"/>
              </a:rPr>
              <a:t>Gestión de comunicaciones </a:t>
            </a:r>
            <a:endParaRPr lang="es-CO" sz="3200" b="1" u="none" strike="noStrike" kern="0" dirty="0">
              <a:solidFill>
                <a:srgbClr val="0D7672"/>
              </a:solidFill>
              <a:effectLst/>
              <a:latin typeface="Arial" panose="020B0604020202020204" pitchFamily="34" charset="0"/>
            </a:endParaRPr>
          </a:p>
          <a:p>
            <a:pPr>
              <a:lnSpc>
                <a:spcPct val="115000"/>
              </a:lnSpc>
            </a:pPr>
            <a:r>
              <a:rPr lang="es-419" sz="1600" dirty="0">
                <a:effectLst/>
                <a:latin typeface="Calibri" panose="020F0502020204030204" pitchFamily="34" charset="0"/>
                <a:ea typeface="Arial" panose="020B0604020202020204" pitchFamily="34" charset="0"/>
              </a:rPr>
              <a:t> </a:t>
            </a:r>
            <a:endParaRPr lang="es-CO" sz="1600" dirty="0">
              <a:effectLst/>
              <a:latin typeface="Arial" panose="020B0604020202020204" pitchFamily="34" charset="0"/>
              <a:ea typeface="Arial" panose="020B0604020202020204" pitchFamily="34" charset="0"/>
            </a:endParaRPr>
          </a:p>
          <a:p>
            <a:pPr algn="just">
              <a:lnSpc>
                <a:spcPct val="115000"/>
              </a:lnSpc>
              <a:spcAft>
                <a:spcPts val="800"/>
              </a:spcAft>
            </a:pPr>
            <a:r>
              <a:rPr lang="es-419" sz="1600" dirty="0">
                <a:effectLst/>
                <a:latin typeface="Calibri" panose="020F0502020204030204" pitchFamily="34" charset="0"/>
                <a:ea typeface="Arial" panose="020B0604020202020204" pitchFamily="34" charset="0"/>
              </a:rPr>
              <a:t>La gestión de las comunicaciones dentro del equipo se basa en los principios de la metodología </a:t>
            </a:r>
            <a:r>
              <a:rPr lang="es-419" sz="1600" b="1" dirty="0">
                <a:effectLst/>
                <a:latin typeface="Calibri" panose="020F0502020204030204" pitchFamily="34" charset="0"/>
                <a:ea typeface="Arial" panose="020B0604020202020204" pitchFamily="34" charset="0"/>
              </a:rPr>
              <a:t>Scrum</a:t>
            </a:r>
            <a:r>
              <a:rPr lang="es-419" sz="1600" dirty="0">
                <a:effectLst/>
                <a:latin typeface="Calibri" panose="020F0502020204030204" pitchFamily="34" charset="0"/>
                <a:ea typeface="Arial" panose="020B0604020202020204" pitchFamily="34" charset="0"/>
              </a:rPr>
              <a:t>, fomentando la colaboración continua, la transparencia en el avance del proyecto y la asignación clara de responsabilidades. A continuación, se detallan los mecanismos adoptados por el equipo para garantizar una comunicación eficiente:</a:t>
            </a:r>
            <a:endParaRPr lang="es-CO" sz="1600" dirty="0">
              <a:effectLst/>
              <a:latin typeface="Arial" panose="020B0604020202020204" pitchFamily="34" charset="0"/>
              <a:ea typeface="Arial" panose="020B0604020202020204" pitchFamily="34" charset="0"/>
            </a:endParaRPr>
          </a:p>
          <a:p>
            <a:pPr>
              <a:lnSpc>
                <a:spcPct val="115000"/>
              </a:lnSpc>
            </a:pPr>
            <a:r>
              <a:rPr lang="es-419" sz="1600" b="1" dirty="0">
                <a:solidFill>
                  <a:srgbClr val="0D7672"/>
                </a:solidFill>
                <a:effectLst/>
                <a:latin typeface="Calibri" panose="020F0502020204030204" pitchFamily="34" charset="0"/>
                <a:ea typeface="Arial" panose="020B0604020202020204" pitchFamily="34" charset="0"/>
              </a:rPr>
              <a:t> </a:t>
            </a:r>
            <a:r>
              <a:rPr lang="es-419" b="1" u="none" strike="noStrike" dirty="0">
                <a:solidFill>
                  <a:srgbClr val="0D7672"/>
                </a:solidFill>
                <a:effectLst/>
                <a:latin typeface="Calibri" panose="020F0502020204030204" pitchFamily="34" charset="0"/>
              </a:rPr>
              <a:t>Sesiones de trabajo</a:t>
            </a:r>
            <a:endParaRPr lang="es-CO" sz="2400" b="1" u="none" strike="noStrike" dirty="0">
              <a:solidFill>
                <a:srgbClr val="0D7672"/>
              </a:solidFill>
              <a:effectLst/>
              <a:latin typeface="Arial" panose="020B0604020202020204" pitchFamily="34" charset="0"/>
            </a:endParaRPr>
          </a:p>
          <a:p>
            <a:pPr algn="just">
              <a:lnSpc>
                <a:spcPct val="115000"/>
              </a:lnSpc>
              <a:spcAft>
                <a:spcPts val="800"/>
              </a:spcAft>
            </a:pPr>
            <a:r>
              <a:rPr lang="es-419" sz="1600" dirty="0">
                <a:effectLst/>
                <a:latin typeface="Calibri" panose="020F0502020204030204" pitchFamily="34" charset="0"/>
                <a:ea typeface="Arial" panose="020B0604020202020204" pitchFamily="34" charset="0"/>
              </a:rPr>
              <a:t>El equipo adopta un enfoque iterativo e incremental, característico de Scrum, realizando las siguientes actividades de comunicación y coordinación:</a:t>
            </a:r>
            <a:endParaRPr lang="es-CO" sz="1600" dirty="0">
              <a:effectLst/>
              <a:latin typeface="Arial" panose="020B0604020202020204" pitchFamily="34" charset="0"/>
              <a:ea typeface="Arial" panose="020B0604020202020204" pitchFamily="34" charset="0"/>
            </a:endParaRPr>
          </a:p>
          <a:p>
            <a:pPr marL="342900" lvl="0" indent="-342900" algn="just">
              <a:lnSpc>
                <a:spcPct val="115000"/>
              </a:lnSpc>
              <a:spcAft>
                <a:spcPts val="800"/>
              </a:spcAft>
              <a:buSzPts val="1000"/>
              <a:buFont typeface="Courier New" panose="02070309020205020404" pitchFamily="49" charset="0"/>
              <a:buChar char="o"/>
              <a:tabLst>
                <a:tab pos="457200" algn="l"/>
              </a:tabLst>
            </a:pPr>
            <a:r>
              <a:rPr lang="es-419" sz="1600" dirty="0" err="1">
                <a:effectLst/>
                <a:latin typeface="Calibri" panose="020F0502020204030204" pitchFamily="34" charset="0"/>
                <a:ea typeface="Arial" panose="020B0604020202020204" pitchFamily="34" charset="0"/>
              </a:rPr>
              <a:t>Daily</a:t>
            </a:r>
            <a:r>
              <a:rPr lang="es-419" sz="1600" dirty="0">
                <a:effectLst/>
                <a:latin typeface="Calibri" panose="020F0502020204030204" pitchFamily="34" charset="0"/>
                <a:ea typeface="Arial" panose="020B0604020202020204" pitchFamily="34" charset="0"/>
              </a:rPr>
              <a:t> Scrum (Reunión diaria breve): Se realiza de manera informal a través del canal de WhatsApp para reportar lo que se hizo, lo que se hará y posibles bloqueos.</a:t>
            </a:r>
            <a:endParaRPr lang="es-CO" sz="1600" dirty="0">
              <a:effectLst/>
              <a:latin typeface="Arial" panose="020B0604020202020204" pitchFamily="34" charset="0"/>
              <a:ea typeface="Arial" panose="020B0604020202020204" pitchFamily="34" charset="0"/>
            </a:endParaRPr>
          </a:p>
          <a:p>
            <a:pPr marL="342900" lvl="0" indent="-342900" algn="just">
              <a:lnSpc>
                <a:spcPct val="115000"/>
              </a:lnSpc>
              <a:spcAft>
                <a:spcPts val="800"/>
              </a:spcAft>
              <a:buSzPts val="1000"/>
              <a:buFont typeface="Courier New" panose="02070309020205020404" pitchFamily="49" charset="0"/>
              <a:buChar char="o"/>
              <a:tabLst>
                <a:tab pos="457200" algn="l"/>
              </a:tabLst>
            </a:pPr>
            <a:r>
              <a:rPr lang="es-419" sz="1600" dirty="0">
                <a:effectLst/>
                <a:latin typeface="Calibri" panose="020F0502020204030204" pitchFamily="34" charset="0"/>
                <a:ea typeface="Arial" panose="020B0604020202020204" pitchFamily="34" charset="0"/>
              </a:rPr>
              <a:t>Reuniones semanales presenciales o virtuales (Sprint </a:t>
            </a:r>
            <a:r>
              <a:rPr lang="es-419" sz="1600" dirty="0" err="1">
                <a:effectLst/>
                <a:latin typeface="Calibri" panose="020F0502020204030204" pitchFamily="34" charset="0"/>
                <a:ea typeface="Arial" panose="020B0604020202020204" pitchFamily="34" charset="0"/>
              </a:rPr>
              <a:t>Planning</a:t>
            </a:r>
            <a:r>
              <a:rPr lang="es-419" sz="1600" dirty="0">
                <a:effectLst/>
                <a:latin typeface="Calibri" panose="020F0502020204030204" pitchFamily="34" charset="0"/>
                <a:ea typeface="Arial" panose="020B0604020202020204" pitchFamily="34" charset="0"/>
              </a:rPr>
              <a:t> y </a:t>
            </a:r>
            <a:r>
              <a:rPr lang="es-419" sz="1600" dirty="0" err="1">
                <a:effectLst/>
                <a:latin typeface="Calibri" panose="020F0502020204030204" pitchFamily="34" charset="0"/>
                <a:ea typeface="Arial" panose="020B0604020202020204" pitchFamily="34" charset="0"/>
              </a:rPr>
              <a:t>Review</a:t>
            </a:r>
            <a:r>
              <a:rPr lang="es-419" sz="1600" dirty="0">
                <a:effectLst/>
                <a:latin typeface="Calibri" panose="020F0502020204030204" pitchFamily="34" charset="0"/>
                <a:ea typeface="Arial" panose="020B0604020202020204" pitchFamily="34" charset="0"/>
              </a:rPr>
              <a:t>): Se realizan mínimamente dos veces por semana, con énfasis los fines de semana, donde se revisa el avance, se planifican las tareas del siguiente sprint y se ajustan prioridades según el progreso.</a:t>
            </a:r>
            <a:endParaRPr lang="es-CO" sz="1600" dirty="0">
              <a:effectLst/>
              <a:latin typeface="Arial" panose="020B0604020202020204" pitchFamily="34" charset="0"/>
              <a:ea typeface="Arial" panose="020B0604020202020204" pitchFamily="34" charset="0"/>
            </a:endParaRPr>
          </a:p>
          <a:p>
            <a:pPr marL="342900" lvl="0" indent="-342900" algn="just">
              <a:lnSpc>
                <a:spcPct val="115000"/>
              </a:lnSpc>
              <a:spcAft>
                <a:spcPts val="800"/>
              </a:spcAft>
              <a:buSzPts val="1000"/>
              <a:buFont typeface="Courier New" panose="02070309020205020404" pitchFamily="49" charset="0"/>
              <a:buChar char="o"/>
              <a:tabLst>
                <a:tab pos="457200" algn="l"/>
              </a:tabLst>
            </a:pPr>
            <a:r>
              <a:rPr lang="es-419" sz="1600" dirty="0">
                <a:effectLst/>
                <a:latin typeface="Calibri" panose="020F0502020204030204" pitchFamily="34" charset="0"/>
                <a:ea typeface="Arial" panose="020B0604020202020204" pitchFamily="34" charset="0"/>
              </a:rPr>
              <a:t>Sesiones de clase: Durante los espacios asignados por el curso se aprovecha para coordinar avances, resolver dudas técnicas y asignar nuevas responsabilidades.</a:t>
            </a:r>
            <a:endParaRPr lang="es-CO" sz="1600" dirty="0">
              <a:effectLst/>
              <a:latin typeface="Arial" panose="020B0604020202020204" pitchFamily="34" charset="0"/>
              <a:ea typeface="Arial" panose="020B0604020202020204" pitchFamily="34" charset="0"/>
            </a:endParaRPr>
          </a:p>
          <a:p>
            <a:pPr marL="342900" lvl="0" indent="-342900" algn="just">
              <a:lnSpc>
                <a:spcPct val="115000"/>
              </a:lnSpc>
              <a:spcAft>
                <a:spcPts val="800"/>
              </a:spcAft>
              <a:buSzPts val="1000"/>
              <a:buFont typeface="Courier New" panose="02070309020205020404" pitchFamily="49" charset="0"/>
              <a:buChar char="o"/>
              <a:tabLst>
                <a:tab pos="457200" algn="l"/>
              </a:tabLst>
            </a:pPr>
            <a:r>
              <a:rPr lang="es-419" sz="1600" dirty="0">
                <a:effectLst/>
                <a:latin typeface="Calibri" panose="020F0502020204030204" pitchFamily="34" charset="0"/>
                <a:ea typeface="Arial" panose="020B0604020202020204" pitchFamily="34" charset="0"/>
              </a:rPr>
              <a:t>Trabajo individual asignado: Al final de cada reunión, se definen tareas específicas para cada integrante del equipo, con el objetivo de ser entregadas antes de la siguiente reunión (Sprint).</a:t>
            </a:r>
            <a:endParaRPr lang="es-CO" sz="1600" dirty="0">
              <a:effectLst/>
              <a:latin typeface="Arial" panose="020B0604020202020204" pitchFamily="34" charset="0"/>
              <a:ea typeface="Arial" panose="020B0604020202020204" pitchFamily="34" charset="0"/>
            </a:endParaRPr>
          </a:p>
          <a:p>
            <a:pPr algn="just">
              <a:lnSpc>
                <a:spcPct val="115000"/>
              </a:lnSpc>
              <a:spcAft>
                <a:spcPts val="800"/>
              </a:spcAft>
            </a:pPr>
            <a:r>
              <a:rPr lang="es-419" sz="1600" dirty="0">
                <a:effectLst/>
                <a:latin typeface="Calibri" panose="020F0502020204030204" pitchFamily="34" charset="0"/>
                <a:ea typeface="Arial" panose="020B0604020202020204" pitchFamily="34" charset="0"/>
              </a:rPr>
              <a:t>Estas sesiones buscan mantener al equipo alineado, asegurar el cumplimiento de los objetivos y promover el aprendizaje colaborativo.</a:t>
            </a:r>
            <a:endParaRPr lang="es-CO" sz="16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823573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rot="5400000">
            <a:off x="-3062038" y="3062037"/>
            <a:ext cx="6858002" cy="733927"/>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3" name="Rectángulo 12"/>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11347918"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042181" y="6386352"/>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Subtítulo 2">
            <a:extLst>
              <a:ext uri="{FF2B5EF4-FFF2-40B4-BE49-F238E27FC236}">
                <a16:creationId xmlns:a16="http://schemas.microsoft.com/office/drawing/2014/main" id="{D71E636A-4153-6B46-ACF8-6F67CF98F297}"/>
              </a:ext>
            </a:extLst>
          </p:cNvPr>
          <p:cNvSpPr txBox="1">
            <a:spLocks/>
          </p:cNvSpPr>
          <p:nvPr/>
        </p:nvSpPr>
        <p:spPr>
          <a:xfrm>
            <a:off x="1193607" y="1008268"/>
            <a:ext cx="6522789" cy="14052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MX" sz="1800" dirty="0"/>
          </a:p>
        </p:txBody>
      </p:sp>
      <p:sp>
        <p:nvSpPr>
          <p:cNvPr id="10" name="CuadroTexto 9">
            <a:extLst>
              <a:ext uri="{FF2B5EF4-FFF2-40B4-BE49-F238E27FC236}">
                <a16:creationId xmlns:a16="http://schemas.microsoft.com/office/drawing/2014/main" id="{921D92C1-BEA7-4657-B91A-51CF878DB298}"/>
              </a:ext>
            </a:extLst>
          </p:cNvPr>
          <p:cNvSpPr txBox="1"/>
          <p:nvPr/>
        </p:nvSpPr>
        <p:spPr>
          <a:xfrm>
            <a:off x="1315485" y="1271871"/>
            <a:ext cx="9145137" cy="4420441"/>
          </a:xfrm>
          <a:prstGeom prst="rect">
            <a:avLst/>
          </a:prstGeom>
          <a:noFill/>
        </p:spPr>
        <p:txBody>
          <a:bodyPr wrap="square">
            <a:spAutoFit/>
          </a:bodyPr>
          <a:lstStyle/>
          <a:p>
            <a:pPr lvl="1" algn="just">
              <a:lnSpc>
                <a:spcPct val="115000"/>
              </a:lnSpc>
              <a:spcBef>
                <a:spcPts val="1800"/>
              </a:spcBef>
              <a:spcAft>
                <a:spcPts val="600"/>
              </a:spcAft>
            </a:pPr>
            <a:r>
              <a:rPr lang="es-419" sz="2400" b="1" u="none" strike="noStrike" dirty="0">
                <a:solidFill>
                  <a:srgbClr val="0D7672"/>
                </a:solidFill>
                <a:effectLst/>
                <a:latin typeface="Calibri" panose="020F0502020204030204" pitchFamily="34" charset="0"/>
              </a:rPr>
              <a:t>Canales de comunicación</a:t>
            </a:r>
            <a:endParaRPr lang="es-CO" sz="3200" b="1" u="none" strike="noStrike" dirty="0">
              <a:solidFill>
                <a:srgbClr val="0D7672"/>
              </a:solidFill>
              <a:effectLst/>
              <a:latin typeface="Arial" panose="020B0604020202020204" pitchFamily="34" charset="0"/>
            </a:endParaRPr>
          </a:p>
          <a:p>
            <a:pPr algn="just">
              <a:lnSpc>
                <a:spcPct val="115000"/>
              </a:lnSpc>
              <a:spcAft>
                <a:spcPts val="800"/>
              </a:spcAft>
            </a:pPr>
            <a:r>
              <a:rPr lang="es-419" sz="2000" dirty="0">
                <a:effectLst/>
                <a:latin typeface="Calibri" panose="020F0502020204030204" pitchFamily="34" charset="0"/>
                <a:ea typeface="Arial" panose="020B0604020202020204" pitchFamily="34" charset="0"/>
              </a:rPr>
              <a:t>Para facilitar la colaboración y la trazabilidad del trabajo, el equipo utiliza los siguientes canales:</a:t>
            </a:r>
            <a:endParaRPr lang="es-CO" sz="2000" dirty="0">
              <a:effectLst/>
              <a:latin typeface="Arial" panose="020B0604020202020204" pitchFamily="34" charset="0"/>
              <a:ea typeface="Arial" panose="020B0604020202020204" pitchFamily="34" charset="0"/>
            </a:endParaRPr>
          </a:p>
          <a:p>
            <a:pPr marL="342900" lvl="0" indent="-342900" algn="just">
              <a:lnSpc>
                <a:spcPct val="115000"/>
              </a:lnSpc>
              <a:spcAft>
                <a:spcPts val="800"/>
              </a:spcAft>
              <a:buSzPts val="1000"/>
              <a:buFont typeface="Symbol" panose="05050102010706020507" pitchFamily="18" charset="2"/>
              <a:buChar char=""/>
              <a:tabLst>
                <a:tab pos="457200" algn="l"/>
              </a:tabLst>
            </a:pPr>
            <a:r>
              <a:rPr lang="es-419" sz="2000" dirty="0">
                <a:effectLst/>
                <a:latin typeface="Calibri" panose="020F0502020204030204" pitchFamily="34" charset="0"/>
                <a:ea typeface="Arial" panose="020B0604020202020204" pitchFamily="34" charset="0"/>
              </a:rPr>
              <a:t>WhatsApp: Canal principal de comunicación instantánea para coordinar reuniones, resolver dudas rápidas y compartir avances informales.</a:t>
            </a:r>
            <a:endParaRPr lang="es-CO" sz="2000" dirty="0">
              <a:effectLst/>
              <a:latin typeface="Arial" panose="020B0604020202020204" pitchFamily="34" charset="0"/>
              <a:ea typeface="Arial" panose="020B0604020202020204" pitchFamily="34" charset="0"/>
            </a:endParaRPr>
          </a:p>
          <a:p>
            <a:pPr marL="342900" lvl="0" indent="-342900" algn="just">
              <a:lnSpc>
                <a:spcPct val="115000"/>
              </a:lnSpc>
              <a:spcAft>
                <a:spcPts val="800"/>
              </a:spcAft>
              <a:buSzPts val="1000"/>
              <a:buFont typeface="Symbol" panose="05050102010706020507" pitchFamily="18" charset="2"/>
              <a:buChar char=""/>
              <a:tabLst>
                <a:tab pos="457200" algn="l"/>
              </a:tabLst>
            </a:pPr>
            <a:r>
              <a:rPr lang="es-419" sz="2000" dirty="0">
                <a:effectLst/>
                <a:latin typeface="Calibri" panose="020F0502020204030204" pitchFamily="34" charset="0"/>
                <a:ea typeface="Arial" panose="020B0604020202020204" pitchFamily="34" charset="0"/>
              </a:rPr>
              <a:t>Repositorio Git: Herramienta oficial para el control de versiones y almacenamiento del código fuente. Cada integrante debe subir sus aportes con mensajes de confirmación claros, siguiendo buenas prácticas de desarrollo colaborativo.</a:t>
            </a:r>
            <a:endParaRPr lang="es-CO" sz="2000" dirty="0">
              <a:effectLst/>
              <a:latin typeface="Arial" panose="020B0604020202020204" pitchFamily="34" charset="0"/>
              <a:ea typeface="Arial" panose="020B0604020202020204" pitchFamily="34" charset="0"/>
            </a:endParaRPr>
          </a:p>
          <a:p>
            <a:pPr algn="just">
              <a:lnSpc>
                <a:spcPct val="115000"/>
              </a:lnSpc>
              <a:spcAft>
                <a:spcPts val="800"/>
              </a:spcAft>
            </a:pPr>
            <a:r>
              <a:rPr lang="es-419" sz="2000" dirty="0">
                <a:effectLst/>
                <a:latin typeface="Calibri" panose="020F0502020204030204" pitchFamily="34" charset="0"/>
                <a:ea typeface="Arial" panose="020B0604020202020204" pitchFamily="34" charset="0"/>
              </a:rPr>
              <a:t>Estos canales permiten una comunicación efectiva tanto sincrónica como asincrónica, garantizando que todos los integrantes del equipo estén informados y alineados con los objetivos del proyecto</a:t>
            </a:r>
            <a:r>
              <a:rPr lang="es-419" sz="1600" dirty="0">
                <a:effectLst/>
                <a:latin typeface="Calibri" panose="020F0502020204030204" pitchFamily="34" charset="0"/>
                <a:ea typeface="Arial" panose="020B0604020202020204" pitchFamily="34" charset="0"/>
              </a:rPr>
              <a:t>.</a:t>
            </a:r>
            <a:endParaRPr lang="es-CO" sz="16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230519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rot="5400000">
            <a:off x="-3062038" y="3062037"/>
            <a:ext cx="6858002" cy="733927"/>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3" name="Rectángulo 12"/>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11347918"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042181" y="6386352"/>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Subtítulo 2">
            <a:extLst>
              <a:ext uri="{FF2B5EF4-FFF2-40B4-BE49-F238E27FC236}">
                <a16:creationId xmlns:a16="http://schemas.microsoft.com/office/drawing/2014/main" id="{D71E636A-4153-6B46-ACF8-6F67CF98F297}"/>
              </a:ext>
            </a:extLst>
          </p:cNvPr>
          <p:cNvSpPr txBox="1">
            <a:spLocks/>
          </p:cNvSpPr>
          <p:nvPr/>
        </p:nvSpPr>
        <p:spPr>
          <a:xfrm>
            <a:off x="1193607" y="1008268"/>
            <a:ext cx="6522789" cy="14052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MX" sz="1800" dirty="0"/>
          </a:p>
        </p:txBody>
      </p:sp>
      <p:pic>
        <p:nvPicPr>
          <p:cNvPr id="2" name="Imagen 1">
            <a:extLst>
              <a:ext uri="{FF2B5EF4-FFF2-40B4-BE49-F238E27FC236}">
                <a16:creationId xmlns:a16="http://schemas.microsoft.com/office/drawing/2014/main" id="{68218EAD-EC19-4233-9F86-55621F318CB5}"/>
              </a:ext>
            </a:extLst>
          </p:cNvPr>
          <p:cNvPicPr>
            <a:picLocks noChangeAspect="1"/>
          </p:cNvPicPr>
          <p:nvPr/>
        </p:nvPicPr>
        <p:blipFill>
          <a:blip r:embed="rId2"/>
          <a:stretch>
            <a:fillRect/>
          </a:stretch>
        </p:blipFill>
        <p:spPr>
          <a:xfrm>
            <a:off x="1392072" y="777922"/>
            <a:ext cx="9955846" cy="5608430"/>
          </a:xfrm>
          <a:prstGeom prst="rect">
            <a:avLst/>
          </a:prstGeom>
        </p:spPr>
      </p:pic>
    </p:spTree>
    <p:extLst>
      <p:ext uri="{BB962C8B-B14F-4D97-AF65-F5344CB8AC3E}">
        <p14:creationId xmlns:p14="http://schemas.microsoft.com/office/powerpoint/2010/main" val="2488744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rot="5400000">
            <a:off x="-3062038" y="3062037"/>
            <a:ext cx="6858002" cy="733927"/>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3" name="Rectángulo 12"/>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11347918"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042181" y="6386352"/>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Subtítulo 2">
            <a:extLst>
              <a:ext uri="{FF2B5EF4-FFF2-40B4-BE49-F238E27FC236}">
                <a16:creationId xmlns:a16="http://schemas.microsoft.com/office/drawing/2014/main" id="{D71E636A-4153-6B46-ACF8-6F67CF98F297}"/>
              </a:ext>
            </a:extLst>
          </p:cNvPr>
          <p:cNvSpPr txBox="1">
            <a:spLocks/>
          </p:cNvSpPr>
          <p:nvPr/>
        </p:nvSpPr>
        <p:spPr>
          <a:xfrm>
            <a:off x="1193607" y="1008268"/>
            <a:ext cx="6522789" cy="14052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MX" sz="1800" dirty="0"/>
          </a:p>
        </p:txBody>
      </p:sp>
      <p:pic>
        <p:nvPicPr>
          <p:cNvPr id="3" name="Imagen 2">
            <a:extLst>
              <a:ext uri="{FF2B5EF4-FFF2-40B4-BE49-F238E27FC236}">
                <a16:creationId xmlns:a16="http://schemas.microsoft.com/office/drawing/2014/main" id="{710B7556-8818-4423-BFF8-96AE91966FDE}"/>
              </a:ext>
            </a:extLst>
          </p:cNvPr>
          <p:cNvPicPr>
            <a:picLocks noChangeAspect="1"/>
          </p:cNvPicPr>
          <p:nvPr/>
        </p:nvPicPr>
        <p:blipFill>
          <a:blip r:embed="rId2"/>
          <a:stretch>
            <a:fillRect/>
          </a:stretch>
        </p:blipFill>
        <p:spPr>
          <a:xfrm>
            <a:off x="1665027" y="217170"/>
            <a:ext cx="9861226" cy="6423660"/>
          </a:xfrm>
          <a:prstGeom prst="rect">
            <a:avLst/>
          </a:prstGeom>
        </p:spPr>
      </p:pic>
    </p:spTree>
    <p:extLst>
      <p:ext uri="{BB962C8B-B14F-4D97-AF65-F5344CB8AC3E}">
        <p14:creationId xmlns:p14="http://schemas.microsoft.com/office/powerpoint/2010/main" val="3151886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rot="5400000">
            <a:off x="-3062038" y="3062037"/>
            <a:ext cx="6858002" cy="733927"/>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3" name="Rectángulo 12"/>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11347918"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042181" y="6386352"/>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Subtítulo 2">
            <a:extLst>
              <a:ext uri="{FF2B5EF4-FFF2-40B4-BE49-F238E27FC236}">
                <a16:creationId xmlns:a16="http://schemas.microsoft.com/office/drawing/2014/main" id="{D71E636A-4153-6B46-ACF8-6F67CF98F297}"/>
              </a:ext>
            </a:extLst>
          </p:cNvPr>
          <p:cNvSpPr txBox="1">
            <a:spLocks/>
          </p:cNvSpPr>
          <p:nvPr/>
        </p:nvSpPr>
        <p:spPr>
          <a:xfrm>
            <a:off x="1193607" y="1008268"/>
            <a:ext cx="6522789" cy="14052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MX" sz="1800" dirty="0"/>
          </a:p>
        </p:txBody>
      </p:sp>
      <p:sp>
        <p:nvSpPr>
          <p:cNvPr id="16" name="CuadroTexto 15">
            <a:extLst>
              <a:ext uri="{FF2B5EF4-FFF2-40B4-BE49-F238E27FC236}">
                <a16:creationId xmlns:a16="http://schemas.microsoft.com/office/drawing/2014/main" id="{17A90B91-FC9D-4C24-A394-706363E1E0CC}"/>
              </a:ext>
            </a:extLst>
          </p:cNvPr>
          <p:cNvSpPr txBox="1"/>
          <p:nvPr/>
        </p:nvSpPr>
        <p:spPr>
          <a:xfrm>
            <a:off x="2006221" y="1552923"/>
            <a:ext cx="9035960" cy="3121880"/>
          </a:xfrm>
          <a:prstGeom prst="rect">
            <a:avLst/>
          </a:prstGeom>
          <a:noFill/>
        </p:spPr>
        <p:txBody>
          <a:bodyPr wrap="square">
            <a:spAutoFit/>
          </a:bodyPr>
          <a:lstStyle/>
          <a:p>
            <a:pPr lvl="0" algn="just">
              <a:lnSpc>
                <a:spcPct val="115000"/>
              </a:lnSpc>
              <a:spcBef>
                <a:spcPts val="2000"/>
              </a:spcBef>
              <a:spcAft>
                <a:spcPts val="600"/>
              </a:spcAft>
            </a:pPr>
            <a:r>
              <a:rPr lang="es-419" sz="2400" b="1" u="none" strike="noStrike" kern="0" dirty="0">
                <a:effectLst/>
                <a:latin typeface="Calibri" panose="020F0502020204030204" pitchFamily="34" charset="0"/>
              </a:rPr>
              <a:t>Gestión de cambios</a:t>
            </a:r>
            <a:endParaRPr lang="es-CO" sz="3600" b="1" u="none" strike="noStrike" kern="0" dirty="0">
              <a:effectLst/>
              <a:latin typeface="Arial" panose="020B0604020202020204" pitchFamily="34" charset="0"/>
            </a:endParaRPr>
          </a:p>
          <a:p>
            <a:pPr algn="just">
              <a:lnSpc>
                <a:spcPct val="115000"/>
              </a:lnSpc>
            </a:pPr>
            <a:r>
              <a:rPr lang="es-419" sz="1800" dirty="0">
                <a:effectLst/>
                <a:latin typeface="Calibri" panose="020F0502020204030204" pitchFamily="34" charset="0"/>
                <a:ea typeface="Arial" panose="020B0604020202020204" pitchFamily="34" charset="0"/>
              </a:rPr>
              <a:t>La gestión de cambios del proyecto se realiza utilizando GIT, con control de versiones en un repositorio compartido.</a:t>
            </a:r>
            <a:endParaRPr lang="es-CO" sz="1800" dirty="0">
              <a:effectLst/>
              <a:latin typeface="Arial" panose="020B0604020202020204" pitchFamily="34" charset="0"/>
              <a:ea typeface="Arial" panose="020B0604020202020204" pitchFamily="34" charset="0"/>
            </a:endParaRPr>
          </a:p>
          <a:p>
            <a:pPr algn="just">
              <a:lnSpc>
                <a:spcPct val="115000"/>
              </a:lnSpc>
            </a:pPr>
            <a:br>
              <a:rPr lang="es-419" sz="1800" dirty="0">
                <a:effectLst/>
                <a:latin typeface="Calibri" panose="020F0502020204030204" pitchFamily="34" charset="0"/>
                <a:ea typeface="Arial" panose="020B0604020202020204" pitchFamily="34" charset="0"/>
              </a:rPr>
            </a:br>
            <a:r>
              <a:rPr lang="es-419" sz="1800" dirty="0">
                <a:effectLst/>
                <a:latin typeface="Calibri" panose="020F0502020204030204" pitchFamily="34" charset="0"/>
                <a:ea typeface="Arial" panose="020B0604020202020204" pitchFamily="34" charset="0"/>
              </a:rPr>
              <a:t>Cada integrante crea ramas individuales para desarrollar nuevas funcionalidades o realizar correcciones, y luego se integran mediante </a:t>
            </a:r>
            <a:r>
              <a:rPr lang="es-419" sz="1800" i="1" dirty="0" err="1">
                <a:effectLst/>
                <a:latin typeface="Calibri" panose="020F0502020204030204" pitchFamily="34" charset="0"/>
                <a:ea typeface="Arial" panose="020B0604020202020204" pitchFamily="34" charset="0"/>
              </a:rPr>
              <a:t>pull</a:t>
            </a:r>
            <a:r>
              <a:rPr lang="es-419" sz="1800" i="1" dirty="0">
                <a:effectLst/>
                <a:latin typeface="Calibri" panose="020F0502020204030204" pitchFamily="34" charset="0"/>
                <a:ea typeface="Arial" panose="020B0604020202020204" pitchFamily="34" charset="0"/>
              </a:rPr>
              <a:t> </a:t>
            </a:r>
            <a:r>
              <a:rPr lang="es-419" sz="1800" i="1" dirty="0" err="1">
                <a:effectLst/>
                <a:latin typeface="Calibri" panose="020F0502020204030204" pitchFamily="34" charset="0"/>
                <a:ea typeface="Arial" panose="020B0604020202020204" pitchFamily="34" charset="0"/>
              </a:rPr>
              <a:t>requests</a:t>
            </a:r>
            <a:r>
              <a:rPr lang="es-419" sz="1800" dirty="0">
                <a:effectLst/>
                <a:latin typeface="Calibri" panose="020F0502020204030204" pitchFamily="34" charset="0"/>
                <a:ea typeface="Arial" panose="020B0604020202020204" pitchFamily="34" charset="0"/>
              </a:rPr>
              <a:t>.</a:t>
            </a:r>
            <a:endParaRPr lang="es-CO" sz="1800" dirty="0">
              <a:effectLst/>
              <a:latin typeface="Arial" panose="020B0604020202020204" pitchFamily="34" charset="0"/>
              <a:ea typeface="Arial" panose="020B0604020202020204" pitchFamily="34" charset="0"/>
            </a:endParaRPr>
          </a:p>
          <a:p>
            <a:pPr algn="just">
              <a:lnSpc>
                <a:spcPct val="115000"/>
              </a:lnSpc>
            </a:pPr>
            <a:br>
              <a:rPr lang="es-419" sz="1800" dirty="0">
                <a:effectLst/>
                <a:latin typeface="Calibri" panose="020F0502020204030204" pitchFamily="34" charset="0"/>
                <a:ea typeface="Arial" panose="020B0604020202020204" pitchFamily="34" charset="0"/>
              </a:rPr>
            </a:br>
            <a:r>
              <a:rPr lang="es-419" sz="1800" dirty="0">
                <a:effectLst/>
                <a:latin typeface="Calibri" panose="020F0502020204030204" pitchFamily="34" charset="0"/>
                <a:ea typeface="Arial" panose="020B0604020202020204" pitchFamily="34" charset="0"/>
              </a:rPr>
              <a:t>Los cambios son revisados en conjunto durante las sesiones de clase para garantizar integridad del código y trazabilidad de las modificaciones.</a:t>
            </a:r>
            <a:endParaRPr lang="es-CO"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507616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rot="5400000">
            <a:off x="-3062038" y="3062037"/>
            <a:ext cx="6858002" cy="733927"/>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3" name="Rectángulo 12"/>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11347918"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042181" y="6386352"/>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Subtítulo 2">
            <a:extLst>
              <a:ext uri="{FF2B5EF4-FFF2-40B4-BE49-F238E27FC236}">
                <a16:creationId xmlns:a16="http://schemas.microsoft.com/office/drawing/2014/main" id="{D71E636A-4153-6B46-ACF8-6F67CF98F297}"/>
              </a:ext>
            </a:extLst>
          </p:cNvPr>
          <p:cNvSpPr txBox="1">
            <a:spLocks/>
          </p:cNvSpPr>
          <p:nvPr/>
        </p:nvSpPr>
        <p:spPr>
          <a:xfrm>
            <a:off x="1193607" y="1008268"/>
            <a:ext cx="6522789" cy="14052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MX" sz="1800" dirty="0"/>
          </a:p>
        </p:txBody>
      </p:sp>
      <p:sp>
        <p:nvSpPr>
          <p:cNvPr id="10" name="CuadroTexto 9">
            <a:extLst>
              <a:ext uri="{FF2B5EF4-FFF2-40B4-BE49-F238E27FC236}">
                <a16:creationId xmlns:a16="http://schemas.microsoft.com/office/drawing/2014/main" id="{87A8727B-3240-4246-BAD3-6938DAFD75F3}"/>
              </a:ext>
            </a:extLst>
          </p:cNvPr>
          <p:cNvSpPr txBox="1"/>
          <p:nvPr/>
        </p:nvSpPr>
        <p:spPr>
          <a:xfrm>
            <a:off x="1341470" y="665636"/>
            <a:ext cx="9509060" cy="5899051"/>
          </a:xfrm>
          <a:prstGeom prst="rect">
            <a:avLst/>
          </a:prstGeom>
          <a:noFill/>
        </p:spPr>
        <p:txBody>
          <a:bodyPr wrap="square">
            <a:spAutoFit/>
          </a:bodyPr>
          <a:lstStyle/>
          <a:p>
            <a:pPr lvl="0">
              <a:lnSpc>
                <a:spcPct val="115000"/>
              </a:lnSpc>
              <a:spcBef>
                <a:spcPts val="2000"/>
              </a:spcBef>
              <a:spcAft>
                <a:spcPts val="600"/>
              </a:spcAft>
            </a:pPr>
            <a:r>
              <a:rPr lang="es-419" sz="2000" b="1" u="none" strike="noStrike" kern="0" dirty="0">
                <a:effectLst/>
                <a:latin typeface="Calibri" panose="020F0502020204030204" pitchFamily="34" charset="0"/>
              </a:rPr>
              <a:t>Gestión de Calidad </a:t>
            </a:r>
            <a:endParaRPr lang="es-CO" sz="3600" b="1" u="none" strike="noStrike" kern="0" dirty="0">
              <a:effectLst/>
              <a:latin typeface="Arial" panose="020B0604020202020204" pitchFamily="34" charset="0"/>
            </a:endParaRPr>
          </a:p>
          <a:p>
            <a:pPr>
              <a:lnSpc>
                <a:spcPct val="115000"/>
              </a:lnSpc>
              <a:spcAft>
                <a:spcPts val="800"/>
              </a:spcAft>
            </a:pPr>
            <a:r>
              <a:rPr lang="es-419" sz="1800" dirty="0">
                <a:effectLst/>
                <a:latin typeface="Calibri" panose="020F0502020204030204" pitchFamily="34" charset="0"/>
                <a:ea typeface="Arial" panose="020B0604020202020204" pitchFamily="34" charset="0"/>
              </a:rPr>
              <a:t>Se aplican pruebas funcionales orientadas a la experiencia del usuario, centradas en los siguientes escenarios:</a:t>
            </a:r>
            <a:endParaRPr lang="es-CO" sz="1800" dirty="0">
              <a:effectLst/>
              <a:latin typeface="Arial" panose="020B0604020202020204" pitchFamily="34" charset="0"/>
              <a:ea typeface="Arial" panose="020B0604020202020204" pitchFamily="34" charset="0"/>
            </a:endParaRPr>
          </a:p>
          <a:p>
            <a:pPr marL="342900" lvl="0" indent="-342900">
              <a:lnSpc>
                <a:spcPct val="115000"/>
              </a:lnSpc>
              <a:spcAft>
                <a:spcPts val="800"/>
              </a:spcAft>
              <a:buSzPts val="1000"/>
              <a:buFont typeface="Courier New" panose="02070309020205020404" pitchFamily="49" charset="0"/>
              <a:buChar char="o"/>
              <a:tabLst>
                <a:tab pos="457200" algn="l"/>
              </a:tabLst>
            </a:pPr>
            <a:r>
              <a:rPr lang="es-419" sz="1800" dirty="0">
                <a:effectLst/>
                <a:latin typeface="Calibri" panose="020F0502020204030204" pitchFamily="34" charset="0"/>
                <a:ea typeface="Arial" panose="020B0604020202020204" pitchFamily="34" charset="0"/>
              </a:rPr>
              <a:t>Predicción de precios para una acción específica.</a:t>
            </a:r>
            <a:endParaRPr lang="es-CO" sz="1800" dirty="0">
              <a:effectLst/>
              <a:latin typeface="Arial" panose="020B0604020202020204" pitchFamily="34" charset="0"/>
              <a:ea typeface="Arial" panose="020B0604020202020204" pitchFamily="34" charset="0"/>
            </a:endParaRPr>
          </a:p>
          <a:p>
            <a:pPr marL="342900" lvl="0" indent="-342900">
              <a:lnSpc>
                <a:spcPct val="115000"/>
              </a:lnSpc>
              <a:spcAft>
                <a:spcPts val="800"/>
              </a:spcAft>
              <a:buSzPts val="1000"/>
              <a:buFont typeface="Courier New" panose="02070309020205020404" pitchFamily="49" charset="0"/>
              <a:buChar char="o"/>
              <a:tabLst>
                <a:tab pos="457200" algn="l"/>
              </a:tabLst>
            </a:pPr>
            <a:r>
              <a:rPr lang="es-419" sz="1800" dirty="0">
                <a:effectLst/>
                <a:latin typeface="Calibri" panose="020F0502020204030204" pitchFamily="34" charset="0"/>
                <a:ea typeface="Arial" panose="020B0604020202020204" pitchFamily="34" charset="0"/>
              </a:rPr>
              <a:t>Visualización de gráficos históricos y proyectados.</a:t>
            </a:r>
            <a:endParaRPr lang="es-CO" sz="1800" dirty="0">
              <a:effectLst/>
              <a:latin typeface="Arial" panose="020B0604020202020204" pitchFamily="34" charset="0"/>
              <a:ea typeface="Arial" panose="020B0604020202020204" pitchFamily="34" charset="0"/>
            </a:endParaRPr>
          </a:p>
          <a:p>
            <a:pPr marL="342900" lvl="0" indent="-342900">
              <a:lnSpc>
                <a:spcPct val="115000"/>
              </a:lnSpc>
              <a:spcAft>
                <a:spcPts val="800"/>
              </a:spcAft>
              <a:buSzPts val="1000"/>
              <a:buFont typeface="Courier New" panose="02070309020205020404" pitchFamily="49" charset="0"/>
              <a:buChar char="o"/>
              <a:tabLst>
                <a:tab pos="457200" algn="l"/>
              </a:tabLst>
            </a:pPr>
            <a:r>
              <a:rPr lang="es-419" sz="1800" dirty="0">
                <a:effectLst/>
                <a:latin typeface="Calibri" panose="020F0502020204030204" pitchFamily="34" charset="0"/>
                <a:ea typeface="Arial" panose="020B0604020202020204" pitchFamily="34" charset="0"/>
              </a:rPr>
              <a:t>Manejo adecuado de errores (ej. ausencia de datos o selecciones inválidas).</a:t>
            </a:r>
            <a:endParaRPr lang="es-CO" sz="1800" dirty="0">
              <a:effectLst/>
              <a:latin typeface="Arial" panose="020B0604020202020204" pitchFamily="34" charset="0"/>
              <a:ea typeface="Arial" panose="020B0604020202020204" pitchFamily="34" charset="0"/>
            </a:endParaRPr>
          </a:p>
          <a:p>
            <a:pPr marL="342900" lvl="0" indent="-342900">
              <a:lnSpc>
                <a:spcPct val="115000"/>
              </a:lnSpc>
              <a:spcAft>
                <a:spcPts val="800"/>
              </a:spcAft>
              <a:buSzPts val="1000"/>
              <a:buFont typeface="Courier New" panose="02070309020205020404" pitchFamily="49" charset="0"/>
              <a:buChar char="o"/>
              <a:tabLst>
                <a:tab pos="457200" algn="l"/>
              </a:tabLst>
            </a:pPr>
            <a:r>
              <a:rPr lang="es-419" sz="1800" dirty="0">
                <a:effectLst/>
                <a:latin typeface="Calibri" panose="020F0502020204030204" pitchFamily="34" charset="0"/>
                <a:ea typeface="Arial" panose="020B0604020202020204" pitchFamily="34" charset="0"/>
              </a:rPr>
              <a:t>Fluidez e interactividad del </a:t>
            </a:r>
            <a:r>
              <a:rPr lang="es-419" sz="1800" dirty="0" err="1">
                <a:effectLst/>
                <a:latin typeface="Calibri" panose="020F0502020204030204" pitchFamily="34" charset="0"/>
                <a:ea typeface="Arial" panose="020B0604020202020204" pitchFamily="34" charset="0"/>
              </a:rPr>
              <a:t>bot</a:t>
            </a:r>
            <a:r>
              <a:rPr lang="es-419" sz="1800" dirty="0">
                <a:effectLst/>
                <a:latin typeface="Calibri" panose="020F0502020204030204" pitchFamily="34" charset="0"/>
                <a:ea typeface="Arial" panose="020B0604020202020204" pitchFamily="34" charset="0"/>
              </a:rPr>
              <a:t> en </a:t>
            </a:r>
            <a:r>
              <a:rPr lang="es-419" sz="1800" dirty="0" err="1">
                <a:effectLst/>
                <a:latin typeface="Calibri" panose="020F0502020204030204" pitchFamily="34" charset="0"/>
                <a:ea typeface="Arial" panose="020B0604020202020204" pitchFamily="34" charset="0"/>
              </a:rPr>
              <a:t>Telegram</a:t>
            </a:r>
            <a:r>
              <a:rPr lang="es-419" sz="1800" dirty="0">
                <a:effectLst/>
                <a:latin typeface="Calibri" panose="020F0502020204030204" pitchFamily="34" charset="0"/>
                <a:ea typeface="Arial" panose="020B0604020202020204" pitchFamily="34" charset="0"/>
              </a:rPr>
              <a:t>.</a:t>
            </a:r>
            <a:endParaRPr lang="es-CO" sz="1800" dirty="0">
              <a:effectLst/>
              <a:latin typeface="Arial" panose="020B0604020202020204" pitchFamily="34" charset="0"/>
              <a:ea typeface="Arial" panose="020B0604020202020204" pitchFamily="34" charset="0"/>
            </a:endParaRPr>
          </a:p>
          <a:p>
            <a:pPr>
              <a:lnSpc>
                <a:spcPct val="115000"/>
              </a:lnSpc>
              <a:spcAft>
                <a:spcPts val="800"/>
              </a:spcAft>
            </a:pPr>
            <a:r>
              <a:rPr lang="es-419" sz="1800" dirty="0">
                <a:effectLst/>
                <a:latin typeface="Calibri" panose="020F0502020204030204" pitchFamily="34" charset="0"/>
                <a:ea typeface="Arial" panose="020B0604020202020204" pitchFamily="34" charset="0"/>
              </a:rPr>
              <a:t>Estas pruebas son realizadas por los miembros del equipo, simulando distintos tipos de usuarios, para verificar que el </a:t>
            </a:r>
            <a:r>
              <a:rPr lang="es-419" sz="1800" dirty="0" err="1">
                <a:effectLst/>
                <a:latin typeface="Calibri" panose="020F0502020204030204" pitchFamily="34" charset="0"/>
                <a:ea typeface="Arial" panose="020B0604020202020204" pitchFamily="34" charset="0"/>
              </a:rPr>
              <a:t>bot</a:t>
            </a:r>
            <a:r>
              <a:rPr lang="es-419" sz="1800" dirty="0">
                <a:effectLst/>
                <a:latin typeface="Calibri" panose="020F0502020204030204" pitchFamily="34" charset="0"/>
                <a:ea typeface="Arial" panose="020B0604020202020204" pitchFamily="34" charset="0"/>
              </a:rPr>
              <a:t> cumple con los requerimientos funcionales definidos.</a:t>
            </a:r>
            <a:endParaRPr lang="es-CO" sz="1800" dirty="0">
              <a:effectLst/>
              <a:latin typeface="Arial" panose="020B0604020202020204" pitchFamily="34" charset="0"/>
              <a:ea typeface="Arial" panose="020B0604020202020204" pitchFamily="34" charset="0"/>
            </a:endParaRPr>
          </a:p>
          <a:p>
            <a:pPr>
              <a:lnSpc>
                <a:spcPct val="115000"/>
              </a:lnSpc>
            </a:pPr>
            <a:r>
              <a:rPr lang="es-419" sz="1800" dirty="0">
                <a:effectLst/>
                <a:latin typeface="Calibri" panose="020F0502020204030204" pitchFamily="34" charset="0"/>
                <a:ea typeface="Arial" panose="020B0604020202020204" pitchFamily="34" charset="0"/>
              </a:rPr>
              <a:t> </a:t>
            </a:r>
            <a:endParaRPr lang="es-CO" sz="1800" dirty="0">
              <a:effectLst/>
              <a:latin typeface="Arial" panose="020B0604020202020204" pitchFamily="34" charset="0"/>
              <a:ea typeface="Arial" panose="020B0604020202020204" pitchFamily="34" charset="0"/>
            </a:endParaRPr>
          </a:p>
          <a:p>
            <a:pPr>
              <a:lnSpc>
                <a:spcPct val="115000"/>
              </a:lnSpc>
              <a:spcAft>
                <a:spcPts val="300"/>
              </a:spcAft>
            </a:pPr>
            <a:r>
              <a:rPr lang="es-419" sz="2400" dirty="0">
                <a:effectLst/>
                <a:latin typeface="Calibri" panose="020F0502020204030204" pitchFamily="34" charset="0"/>
                <a:ea typeface="Arial" panose="020B0604020202020204" pitchFamily="34" charset="0"/>
              </a:rPr>
              <a:t>Cierre del Proyecto </a:t>
            </a:r>
            <a:endParaRPr lang="es-CO" sz="4400" dirty="0">
              <a:latin typeface="Arial" panose="020B0604020202020204" pitchFamily="34" charset="0"/>
              <a:ea typeface="Arial" panose="020B0604020202020204" pitchFamily="34" charset="0"/>
            </a:endParaRPr>
          </a:p>
          <a:p>
            <a:pPr>
              <a:lnSpc>
                <a:spcPct val="115000"/>
              </a:lnSpc>
              <a:spcAft>
                <a:spcPts val="300"/>
              </a:spcAft>
            </a:pPr>
            <a:r>
              <a:rPr lang="es-419" sz="2000" b="1" u="none" strike="noStrike" kern="0" dirty="0">
                <a:effectLst/>
                <a:latin typeface="Calibri" panose="020F0502020204030204" pitchFamily="34" charset="0"/>
              </a:rPr>
              <a:t>Entrega de Resultados	</a:t>
            </a:r>
            <a:endParaRPr lang="es-CO" sz="3600" b="1" u="none" strike="noStrike" kern="0" dirty="0">
              <a:effectLst/>
              <a:latin typeface="Arial" panose="020B0604020202020204" pitchFamily="34" charset="0"/>
            </a:endParaRPr>
          </a:p>
          <a:p>
            <a:pPr>
              <a:lnSpc>
                <a:spcPct val="115000"/>
              </a:lnSpc>
            </a:pPr>
            <a:r>
              <a:rPr lang="es-419" sz="1800" dirty="0">
                <a:effectLst/>
                <a:latin typeface="Calibri" panose="020F0502020204030204" pitchFamily="34" charset="0"/>
                <a:ea typeface="Arial" panose="020B0604020202020204" pitchFamily="34" charset="0"/>
              </a:rPr>
              <a:t> </a:t>
            </a:r>
            <a:endParaRPr lang="es-CO" sz="1800" dirty="0">
              <a:effectLst/>
              <a:latin typeface="Arial" panose="020B0604020202020204" pitchFamily="34" charset="0"/>
              <a:ea typeface="Arial" panose="020B0604020202020204" pitchFamily="34" charset="0"/>
            </a:endParaRPr>
          </a:p>
          <a:p>
            <a:pPr>
              <a:lnSpc>
                <a:spcPct val="115000"/>
              </a:lnSpc>
              <a:spcAft>
                <a:spcPts val="800"/>
              </a:spcAft>
            </a:pPr>
            <a:r>
              <a:rPr lang="es-419" sz="1800" dirty="0">
                <a:effectLst/>
                <a:latin typeface="Calibri" panose="020F0502020204030204" pitchFamily="34" charset="0"/>
                <a:ea typeface="Arial" panose="020B0604020202020204" pitchFamily="34" charset="0"/>
              </a:rPr>
              <a:t>Como parte de la entrega final se incluyen:</a:t>
            </a:r>
            <a:endParaRPr lang="es-CO" sz="1800" dirty="0">
              <a:effectLst/>
              <a:latin typeface="Arial" panose="020B0604020202020204" pitchFamily="34" charset="0"/>
              <a:ea typeface="Arial" panose="020B0604020202020204" pitchFamily="34" charset="0"/>
            </a:endParaRPr>
          </a:p>
          <a:p>
            <a:pPr marL="342900" lvl="0" indent="-342900">
              <a:lnSpc>
                <a:spcPct val="115000"/>
              </a:lnSpc>
              <a:spcAft>
                <a:spcPts val="800"/>
              </a:spcAft>
              <a:buSzPts val="1000"/>
              <a:buFont typeface="Courier New" panose="02070309020205020404" pitchFamily="49" charset="0"/>
              <a:buChar char="o"/>
              <a:tabLst>
                <a:tab pos="457200" algn="l"/>
              </a:tabLst>
            </a:pPr>
            <a:r>
              <a:rPr lang="es-419" sz="1800" dirty="0">
                <a:effectLst/>
                <a:latin typeface="Calibri" panose="020F0502020204030204" pitchFamily="34" charset="0"/>
                <a:ea typeface="Arial" panose="020B0604020202020204" pitchFamily="34" charset="0"/>
              </a:rPr>
              <a:t>Capturas de pantalla o registros de interacción con el </a:t>
            </a:r>
            <a:r>
              <a:rPr lang="es-419" sz="1800" dirty="0" err="1">
                <a:effectLst/>
                <a:latin typeface="Calibri" panose="020F0502020204030204" pitchFamily="34" charset="0"/>
                <a:ea typeface="Arial" panose="020B0604020202020204" pitchFamily="34" charset="0"/>
              </a:rPr>
              <a:t>bot</a:t>
            </a:r>
            <a:r>
              <a:rPr lang="es-419" sz="1800" dirty="0">
                <a:effectLst/>
                <a:latin typeface="Calibri" panose="020F0502020204030204" pitchFamily="34" charset="0"/>
                <a:ea typeface="Arial" panose="020B0604020202020204" pitchFamily="34" charset="0"/>
              </a:rPr>
              <a:t>.</a:t>
            </a:r>
            <a:endParaRPr lang="es-CO"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955090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adroTexto 19">
            <a:extLst>
              <a:ext uri="{FF2B5EF4-FFF2-40B4-BE49-F238E27FC236}">
                <a16:creationId xmlns:a16="http://schemas.microsoft.com/office/drawing/2014/main" id="{4F5E4260-1CE2-4876-877D-D8C870E0D6F6}"/>
              </a:ext>
            </a:extLst>
          </p:cNvPr>
          <p:cNvSpPr txBox="1"/>
          <p:nvPr/>
        </p:nvSpPr>
        <p:spPr>
          <a:xfrm>
            <a:off x="1274782" y="2076644"/>
            <a:ext cx="6522789" cy="2923877"/>
          </a:xfrm>
          <a:prstGeom prst="rect">
            <a:avLst/>
          </a:prstGeom>
          <a:noFill/>
        </p:spPr>
        <p:txBody>
          <a:bodyPr wrap="square">
            <a:spAutoFit/>
          </a:bodyPr>
          <a:lstStyle/>
          <a:p>
            <a:pPr marL="0" indent="0">
              <a:buFont typeface="Arial" panose="020B0604020202020204" pitchFamily="34" charset="0"/>
              <a:buNone/>
            </a:pPr>
            <a:r>
              <a:rPr lang="es-ES" sz="2000" b="1" dirty="0">
                <a:latin typeface="Times New Roman" panose="02020603050405020304" pitchFamily="18" charset="0"/>
                <a:cs typeface="Times New Roman" panose="02020603050405020304" pitchFamily="18" charset="0"/>
              </a:rPr>
              <a:t>Educación financiera</a:t>
            </a:r>
          </a:p>
          <a:p>
            <a:pPr marL="0" indent="0">
              <a:buFont typeface="Arial" panose="020B0604020202020204" pitchFamily="34" charset="0"/>
              <a:buNone/>
            </a:pPr>
            <a:endParaRPr lang="es-ES" sz="2000" b="1" dirty="0">
              <a:latin typeface="Times New Roman" panose="02020603050405020304" pitchFamily="18" charset="0"/>
              <a:cs typeface="Times New Roman" panose="02020603050405020304" pitchFamily="18" charset="0"/>
            </a:endParaRPr>
          </a:p>
          <a:p>
            <a:pPr algn="just">
              <a:spcAft>
                <a:spcPts val="600"/>
              </a:spcAft>
            </a:pPr>
            <a:r>
              <a:rPr lang="es-MX" b="0" i="0" dirty="0">
                <a:solidFill>
                  <a:srgbClr val="000000"/>
                </a:solidFill>
                <a:effectLst/>
                <a:latin typeface="verdana" panose="020B0604030504040204" pitchFamily="34" charset="0"/>
              </a:rPr>
              <a:t>La educación financiera se define como el proceso por el cual los consumidores o inversionistas financieros mejoran su comprensión de los productos financieros, conceptos y riesgos, con el fin de desarrollar habilidades y confianza, para tomar decisiones informadas sobre a dónde ir para obtener ayuda y ejercer cualquier acción eficaz para mejorar su bienestar económico. (OCDE–CVM, 2005).</a:t>
            </a:r>
          </a:p>
        </p:txBody>
      </p:sp>
      <p:sp>
        <p:nvSpPr>
          <p:cNvPr id="9" name="Rectángulo 8"/>
          <p:cNvSpPr/>
          <p:nvPr/>
        </p:nvSpPr>
        <p:spPr>
          <a:xfrm rot="5400000">
            <a:off x="-3062038" y="3062037"/>
            <a:ext cx="6858002" cy="733927"/>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4" name="Título 1">
            <a:extLst>
              <a:ext uri="{FF2B5EF4-FFF2-40B4-BE49-F238E27FC236}">
                <a16:creationId xmlns:a16="http://schemas.microsoft.com/office/drawing/2014/main" id="{0B4378A5-6443-4479-A013-4920D3E0C62F}"/>
              </a:ext>
            </a:extLst>
          </p:cNvPr>
          <p:cNvSpPr>
            <a:spLocks noGrp="1"/>
          </p:cNvSpPr>
          <p:nvPr>
            <p:ph type="ctrTitle"/>
          </p:nvPr>
        </p:nvSpPr>
        <p:spPr>
          <a:xfrm>
            <a:off x="1005707" y="804913"/>
            <a:ext cx="5875089" cy="852426"/>
          </a:xfrm>
        </p:spPr>
        <p:txBody>
          <a:bodyPr anchor="ctr">
            <a:normAutofit/>
          </a:bodyPr>
          <a:lstStyle/>
          <a:p>
            <a:pPr algn="l"/>
            <a:r>
              <a:rPr lang="es-CO" sz="3200" b="1" dirty="0">
                <a:solidFill>
                  <a:srgbClr val="0B6937"/>
                </a:solidFill>
                <a:latin typeface="Roboto Slab" pitchFamily="2" charset="0"/>
                <a:ea typeface="Roboto Slab" pitchFamily="2" charset="0"/>
              </a:rPr>
              <a:t>Motivación</a:t>
            </a:r>
          </a:p>
        </p:txBody>
      </p:sp>
      <p:sp>
        <p:nvSpPr>
          <p:cNvPr id="13" name="Rectángulo 12"/>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Imagen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7251" y="5739743"/>
            <a:ext cx="2262624" cy="911701"/>
          </a:xfrm>
          <a:prstGeom prst="rect">
            <a:avLst/>
          </a:prstGeom>
        </p:spPr>
      </p:pic>
      <p:sp>
        <p:nvSpPr>
          <p:cNvPr id="12" name="Rectángulo 11"/>
          <p:cNvSpPr/>
          <p:nvPr/>
        </p:nvSpPr>
        <p:spPr>
          <a:xfrm>
            <a:off x="11347918"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042181" y="6386352"/>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Subtítulo 2">
            <a:extLst>
              <a:ext uri="{FF2B5EF4-FFF2-40B4-BE49-F238E27FC236}">
                <a16:creationId xmlns:a16="http://schemas.microsoft.com/office/drawing/2014/main" id="{D71E636A-4153-6B46-ACF8-6F67CF98F297}"/>
              </a:ext>
            </a:extLst>
          </p:cNvPr>
          <p:cNvSpPr txBox="1">
            <a:spLocks/>
          </p:cNvSpPr>
          <p:nvPr/>
        </p:nvSpPr>
        <p:spPr>
          <a:xfrm>
            <a:off x="1193607" y="1008268"/>
            <a:ext cx="6522789" cy="14052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MX" sz="1800" dirty="0"/>
          </a:p>
        </p:txBody>
      </p:sp>
      <p:pic>
        <p:nvPicPr>
          <p:cNvPr id="16" name="Imagen 15">
            <a:extLst>
              <a:ext uri="{FF2B5EF4-FFF2-40B4-BE49-F238E27FC236}">
                <a16:creationId xmlns:a16="http://schemas.microsoft.com/office/drawing/2014/main" id="{1E0B037A-2B6F-4E9E-9488-98DBE6699131}"/>
              </a:ext>
            </a:extLst>
          </p:cNvPr>
          <p:cNvPicPr>
            <a:picLocks noChangeAspect="1"/>
          </p:cNvPicPr>
          <p:nvPr/>
        </p:nvPicPr>
        <p:blipFill>
          <a:blip r:embed="rId3"/>
          <a:stretch>
            <a:fillRect/>
          </a:stretch>
        </p:blipFill>
        <p:spPr>
          <a:xfrm>
            <a:off x="1005707" y="5419826"/>
            <a:ext cx="1314477" cy="1308635"/>
          </a:xfrm>
          <a:prstGeom prst="rect">
            <a:avLst/>
          </a:prstGeom>
        </p:spPr>
      </p:pic>
      <p:pic>
        <p:nvPicPr>
          <p:cNvPr id="2" name="Imagen 1">
            <a:extLst>
              <a:ext uri="{FF2B5EF4-FFF2-40B4-BE49-F238E27FC236}">
                <a16:creationId xmlns:a16="http://schemas.microsoft.com/office/drawing/2014/main" id="{C3739382-2577-46F9-AB90-AFCF6E75F803}"/>
              </a:ext>
            </a:extLst>
          </p:cNvPr>
          <p:cNvPicPr>
            <a:picLocks noChangeAspect="1"/>
          </p:cNvPicPr>
          <p:nvPr/>
        </p:nvPicPr>
        <p:blipFill>
          <a:blip r:embed="rId4"/>
          <a:stretch>
            <a:fillRect/>
          </a:stretch>
        </p:blipFill>
        <p:spPr>
          <a:xfrm>
            <a:off x="8257251" y="1231126"/>
            <a:ext cx="3464819" cy="4508617"/>
          </a:xfrm>
          <a:prstGeom prst="rect">
            <a:avLst/>
          </a:prstGeom>
        </p:spPr>
      </p:pic>
      <p:sp>
        <p:nvSpPr>
          <p:cNvPr id="18" name="CuadroTexto 17">
            <a:extLst>
              <a:ext uri="{FF2B5EF4-FFF2-40B4-BE49-F238E27FC236}">
                <a16:creationId xmlns:a16="http://schemas.microsoft.com/office/drawing/2014/main" id="{AF9CDB8D-6905-4C2A-8321-3BE88A917451}"/>
              </a:ext>
            </a:extLst>
          </p:cNvPr>
          <p:cNvSpPr txBox="1"/>
          <p:nvPr/>
        </p:nvSpPr>
        <p:spPr>
          <a:xfrm>
            <a:off x="2591964" y="6040103"/>
            <a:ext cx="4680081" cy="692497"/>
          </a:xfrm>
          <a:prstGeom prst="rect">
            <a:avLst/>
          </a:prstGeom>
          <a:noFill/>
        </p:spPr>
        <p:txBody>
          <a:bodyPr wrap="square">
            <a:spAutoFit/>
          </a:bodyPr>
          <a:lstStyle/>
          <a:p>
            <a:pPr algn="l" fontAlgn="ctr"/>
            <a:r>
              <a:rPr lang="es-MX" sz="1050" b="0" i="0" dirty="0">
                <a:solidFill>
                  <a:srgbClr val="001D35"/>
                </a:solidFill>
                <a:effectLst/>
                <a:latin typeface="Google Sans"/>
              </a:rPr>
              <a:t>OCDE-CVM se refiere a la relación entre la organización internacional OCDE y la influencia de las CVM en la economía global, especialmente en los países miembros de la OCDE</a:t>
            </a:r>
            <a:r>
              <a:rPr lang="es-MX" b="0" i="0" dirty="0">
                <a:solidFill>
                  <a:srgbClr val="001D35"/>
                </a:solidFill>
                <a:effectLst/>
                <a:latin typeface="Google Sans"/>
              </a:rPr>
              <a:t>. </a:t>
            </a:r>
            <a:endParaRPr lang="es-CO" dirty="0"/>
          </a:p>
        </p:txBody>
      </p:sp>
    </p:spTree>
    <p:extLst>
      <p:ext uri="{BB962C8B-B14F-4D97-AF65-F5344CB8AC3E}">
        <p14:creationId xmlns:p14="http://schemas.microsoft.com/office/powerpoint/2010/main" val="3217576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adroTexto 19">
            <a:extLst>
              <a:ext uri="{FF2B5EF4-FFF2-40B4-BE49-F238E27FC236}">
                <a16:creationId xmlns:a16="http://schemas.microsoft.com/office/drawing/2014/main" id="{4F5E4260-1CE2-4876-877D-D8C870E0D6F6}"/>
              </a:ext>
            </a:extLst>
          </p:cNvPr>
          <p:cNvSpPr txBox="1"/>
          <p:nvPr/>
        </p:nvSpPr>
        <p:spPr>
          <a:xfrm>
            <a:off x="935637" y="1710882"/>
            <a:ext cx="6522789" cy="3046988"/>
          </a:xfrm>
          <a:prstGeom prst="rect">
            <a:avLst/>
          </a:prstGeom>
          <a:noFill/>
        </p:spPr>
        <p:txBody>
          <a:bodyPr wrap="square">
            <a:spAutoFit/>
          </a:bodyPr>
          <a:lstStyle/>
          <a:p>
            <a:pPr marL="0" indent="0">
              <a:buFont typeface="Arial" panose="020B0604020202020204" pitchFamily="34" charset="0"/>
              <a:buNone/>
            </a:pPr>
            <a:endParaRPr lang="es-ES" sz="2000" b="1" dirty="0">
              <a:latin typeface="Times New Roman" panose="02020603050405020304" pitchFamily="18" charset="0"/>
              <a:cs typeface="Times New Roman" panose="02020603050405020304" pitchFamily="18" charset="0"/>
            </a:endParaRPr>
          </a:p>
          <a:p>
            <a:pPr algn="just">
              <a:spcAft>
                <a:spcPts val="600"/>
              </a:spcAft>
            </a:pPr>
            <a:r>
              <a:rPr lang="es-MX" dirty="0">
                <a:solidFill>
                  <a:srgbClr val="000000"/>
                </a:solidFill>
                <a:latin typeface="verdana" panose="020B0604030504040204" pitchFamily="34" charset="0"/>
              </a:rPr>
              <a:t>La cultura financiera es un patrón de comportamiento transmitido a través de generaciones, la cual influyen significativamente en las finanzas personales, familiares, en el bienestar de los hogares y la economía en general. </a:t>
            </a:r>
          </a:p>
          <a:p>
            <a:pPr algn="just">
              <a:spcAft>
                <a:spcPts val="600"/>
              </a:spcAft>
            </a:pPr>
            <a:endParaRPr lang="es-MX" dirty="0">
              <a:solidFill>
                <a:srgbClr val="000000"/>
              </a:solidFill>
              <a:latin typeface="verdana" panose="020B0604030504040204" pitchFamily="34" charset="0"/>
            </a:endParaRPr>
          </a:p>
          <a:p>
            <a:pPr algn="just">
              <a:spcAft>
                <a:spcPts val="600"/>
              </a:spcAft>
            </a:pPr>
            <a:r>
              <a:rPr lang="es-MX" dirty="0">
                <a:solidFill>
                  <a:srgbClr val="000000"/>
                </a:solidFill>
                <a:latin typeface="verdana" panose="020B0604030504040204" pitchFamily="34" charset="0"/>
              </a:rPr>
              <a:t>Esta base de conocimiento permite tomar decisiones financieras fundamentadas y acertadas, contribuyendo a una gestión óptima de los recursos económicos. </a:t>
            </a:r>
          </a:p>
        </p:txBody>
      </p:sp>
      <p:sp>
        <p:nvSpPr>
          <p:cNvPr id="9" name="Rectángulo 8"/>
          <p:cNvSpPr/>
          <p:nvPr/>
        </p:nvSpPr>
        <p:spPr>
          <a:xfrm rot="5400000">
            <a:off x="-3062038" y="3062037"/>
            <a:ext cx="6858002" cy="733927"/>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4" name="Título 1">
            <a:extLst>
              <a:ext uri="{FF2B5EF4-FFF2-40B4-BE49-F238E27FC236}">
                <a16:creationId xmlns:a16="http://schemas.microsoft.com/office/drawing/2014/main" id="{0B4378A5-6443-4479-A013-4920D3E0C62F}"/>
              </a:ext>
            </a:extLst>
          </p:cNvPr>
          <p:cNvSpPr>
            <a:spLocks noGrp="1"/>
          </p:cNvSpPr>
          <p:nvPr>
            <p:ph type="ctrTitle"/>
          </p:nvPr>
        </p:nvSpPr>
        <p:spPr>
          <a:xfrm>
            <a:off x="1005707" y="1053684"/>
            <a:ext cx="5875089" cy="852426"/>
          </a:xfrm>
        </p:spPr>
        <p:txBody>
          <a:bodyPr anchor="ctr">
            <a:normAutofit/>
          </a:bodyPr>
          <a:lstStyle/>
          <a:p>
            <a:pPr algn="l"/>
            <a:r>
              <a:rPr lang="es-CO" sz="3200" b="1" dirty="0">
                <a:solidFill>
                  <a:srgbClr val="0B6937"/>
                </a:solidFill>
                <a:latin typeface="Roboto Slab" pitchFamily="2" charset="0"/>
                <a:ea typeface="Roboto Slab" pitchFamily="2" charset="0"/>
              </a:rPr>
              <a:t>Motivación</a:t>
            </a:r>
          </a:p>
        </p:txBody>
      </p:sp>
      <p:sp>
        <p:nvSpPr>
          <p:cNvPr id="13" name="Rectángulo 12"/>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Imagen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7251" y="5739743"/>
            <a:ext cx="2262624" cy="911701"/>
          </a:xfrm>
          <a:prstGeom prst="rect">
            <a:avLst/>
          </a:prstGeom>
        </p:spPr>
      </p:pic>
      <p:sp>
        <p:nvSpPr>
          <p:cNvPr id="12" name="Rectángulo 11"/>
          <p:cNvSpPr/>
          <p:nvPr/>
        </p:nvSpPr>
        <p:spPr>
          <a:xfrm>
            <a:off x="11347918"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042181" y="6386352"/>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Subtítulo 2">
            <a:extLst>
              <a:ext uri="{FF2B5EF4-FFF2-40B4-BE49-F238E27FC236}">
                <a16:creationId xmlns:a16="http://schemas.microsoft.com/office/drawing/2014/main" id="{D71E636A-4153-6B46-ACF8-6F67CF98F297}"/>
              </a:ext>
            </a:extLst>
          </p:cNvPr>
          <p:cNvSpPr txBox="1">
            <a:spLocks/>
          </p:cNvSpPr>
          <p:nvPr/>
        </p:nvSpPr>
        <p:spPr>
          <a:xfrm>
            <a:off x="1193607" y="1008268"/>
            <a:ext cx="6522789" cy="14052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MX" sz="1800" dirty="0"/>
          </a:p>
        </p:txBody>
      </p:sp>
      <p:pic>
        <p:nvPicPr>
          <p:cNvPr id="16" name="Imagen 15">
            <a:extLst>
              <a:ext uri="{FF2B5EF4-FFF2-40B4-BE49-F238E27FC236}">
                <a16:creationId xmlns:a16="http://schemas.microsoft.com/office/drawing/2014/main" id="{1E0B037A-2B6F-4E9E-9488-98DBE6699131}"/>
              </a:ext>
            </a:extLst>
          </p:cNvPr>
          <p:cNvPicPr>
            <a:picLocks noChangeAspect="1"/>
          </p:cNvPicPr>
          <p:nvPr/>
        </p:nvPicPr>
        <p:blipFill>
          <a:blip r:embed="rId3"/>
          <a:stretch>
            <a:fillRect/>
          </a:stretch>
        </p:blipFill>
        <p:spPr>
          <a:xfrm>
            <a:off x="1005707" y="5419826"/>
            <a:ext cx="1314477" cy="1308635"/>
          </a:xfrm>
          <a:prstGeom prst="rect">
            <a:avLst/>
          </a:prstGeom>
        </p:spPr>
      </p:pic>
      <p:pic>
        <p:nvPicPr>
          <p:cNvPr id="3" name="Imagen 2">
            <a:extLst>
              <a:ext uri="{FF2B5EF4-FFF2-40B4-BE49-F238E27FC236}">
                <a16:creationId xmlns:a16="http://schemas.microsoft.com/office/drawing/2014/main" id="{B1D631B4-7419-4E6C-AF17-2C044778C0B2}"/>
              </a:ext>
            </a:extLst>
          </p:cNvPr>
          <p:cNvPicPr>
            <a:picLocks noChangeAspect="1"/>
          </p:cNvPicPr>
          <p:nvPr/>
        </p:nvPicPr>
        <p:blipFill>
          <a:blip r:embed="rId4"/>
          <a:stretch>
            <a:fillRect/>
          </a:stretch>
        </p:blipFill>
        <p:spPr>
          <a:xfrm>
            <a:off x="8570313" y="627410"/>
            <a:ext cx="2686050" cy="1704975"/>
          </a:xfrm>
          <a:prstGeom prst="rect">
            <a:avLst/>
          </a:prstGeom>
        </p:spPr>
      </p:pic>
      <p:pic>
        <p:nvPicPr>
          <p:cNvPr id="5" name="Imagen 4">
            <a:extLst>
              <a:ext uri="{FF2B5EF4-FFF2-40B4-BE49-F238E27FC236}">
                <a16:creationId xmlns:a16="http://schemas.microsoft.com/office/drawing/2014/main" id="{07B04AF2-A727-45BD-9398-2362023B83D3}"/>
              </a:ext>
            </a:extLst>
          </p:cNvPr>
          <p:cNvPicPr>
            <a:picLocks noChangeAspect="1"/>
          </p:cNvPicPr>
          <p:nvPr/>
        </p:nvPicPr>
        <p:blipFill>
          <a:blip r:embed="rId5"/>
          <a:stretch>
            <a:fillRect/>
          </a:stretch>
        </p:blipFill>
        <p:spPr>
          <a:xfrm>
            <a:off x="8570313" y="2726376"/>
            <a:ext cx="2650203" cy="2619375"/>
          </a:xfrm>
          <a:prstGeom prst="rect">
            <a:avLst/>
          </a:prstGeom>
        </p:spPr>
      </p:pic>
    </p:spTree>
    <p:extLst>
      <p:ext uri="{BB962C8B-B14F-4D97-AF65-F5344CB8AC3E}">
        <p14:creationId xmlns:p14="http://schemas.microsoft.com/office/powerpoint/2010/main" val="209678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adroTexto 19">
            <a:extLst>
              <a:ext uri="{FF2B5EF4-FFF2-40B4-BE49-F238E27FC236}">
                <a16:creationId xmlns:a16="http://schemas.microsoft.com/office/drawing/2014/main" id="{4F5E4260-1CE2-4876-877D-D8C870E0D6F6}"/>
              </a:ext>
            </a:extLst>
          </p:cNvPr>
          <p:cNvSpPr txBox="1"/>
          <p:nvPr/>
        </p:nvSpPr>
        <p:spPr>
          <a:xfrm>
            <a:off x="925856" y="1788063"/>
            <a:ext cx="6522789" cy="3631763"/>
          </a:xfrm>
          <a:prstGeom prst="rect">
            <a:avLst/>
          </a:prstGeom>
          <a:noFill/>
        </p:spPr>
        <p:txBody>
          <a:bodyPr wrap="square">
            <a:spAutoFit/>
          </a:bodyPr>
          <a:lstStyle/>
          <a:p>
            <a:pPr marL="0" indent="0">
              <a:buFont typeface="Arial" panose="020B0604020202020204" pitchFamily="34" charset="0"/>
              <a:buNone/>
            </a:pPr>
            <a:r>
              <a:rPr lang="es-ES" sz="2000" b="1" dirty="0">
                <a:latin typeface="Times New Roman" panose="02020603050405020304" pitchFamily="18" charset="0"/>
                <a:cs typeface="Times New Roman" panose="02020603050405020304" pitchFamily="18" charset="0"/>
              </a:rPr>
              <a:t>Educación financiera</a:t>
            </a:r>
          </a:p>
          <a:p>
            <a:pPr algn="just">
              <a:spcAft>
                <a:spcPts val="600"/>
              </a:spcAft>
            </a:pPr>
            <a:endParaRPr lang="es-MX" sz="2000" dirty="0">
              <a:solidFill>
                <a:srgbClr val="000000"/>
              </a:solidFill>
              <a:latin typeface="verdana" panose="020B0604030504040204" pitchFamily="34" charset="0"/>
              <a:ea typeface="Calibri" panose="020F0502020204030204" pitchFamily="34" charset="0"/>
              <a:cs typeface="Times New Roman" panose="02020603050405020304" pitchFamily="18" charset="0"/>
            </a:endParaRPr>
          </a:p>
          <a:p>
            <a:pPr algn="just">
              <a:spcAft>
                <a:spcPts val="600"/>
              </a:spcAft>
            </a:pPr>
            <a:r>
              <a:rPr lang="es-MX" sz="2000" b="0" i="0" dirty="0">
                <a:solidFill>
                  <a:srgbClr val="000000"/>
                </a:solidFill>
                <a:effectLst/>
                <a:latin typeface="verdana" panose="020B0604030504040204" pitchFamily="34" charset="0"/>
              </a:rPr>
              <a:t>Colombia </a:t>
            </a:r>
            <a:r>
              <a:rPr lang="es-MX" sz="2000" dirty="0">
                <a:solidFill>
                  <a:srgbClr val="000000"/>
                </a:solidFill>
                <a:latin typeface="verdana" panose="020B0604030504040204" pitchFamily="34" charset="0"/>
              </a:rPr>
              <a:t>ha</a:t>
            </a:r>
            <a:r>
              <a:rPr lang="es-MX" sz="2000" b="0" i="0" dirty="0">
                <a:solidFill>
                  <a:srgbClr val="000000"/>
                </a:solidFill>
                <a:effectLst/>
                <a:latin typeface="verdana" panose="020B0604030504040204" pitchFamily="34" charset="0"/>
              </a:rPr>
              <a:t> buscado colocar la educación financiera con valor curricular en el sector educativo, en el quehacer cotidiano como un componente fundamental para una ciudadanía que a largo plazo cuente con habilidades financieras para tomar mejores decisiones y obtener mayores beneficios (</a:t>
            </a:r>
            <a:r>
              <a:rPr lang="es-MX" sz="2000" b="0" i="0" baseline="30000" dirty="0" err="1">
                <a:solidFill>
                  <a:srgbClr val="000000"/>
                </a:solidFill>
                <a:effectLst/>
                <a:latin typeface="verdana" panose="020B0604030504040204" pitchFamily="34" charset="0"/>
                <a:hlinkClick r:id="rId2"/>
              </a:rPr>
              <a:t>Huchín</a:t>
            </a:r>
            <a:r>
              <a:rPr lang="es-MX" sz="2000" b="0" i="0" baseline="30000" dirty="0">
                <a:solidFill>
                  <a:srgbClr val="000000"/>
                </a:solidFill>
                <a:effectLst/>
                <a:latin typeface="verdana" panose="020B0604030504040204" pitchFamily="34" charset="0"/>
                <a:hlinkClick r:id="rId2"/>
              </a:rPr>
              <a:t> y Simón, 2011</a:t>
            </a:r>
            <a:r>
              <a:rPr lang="es-MX" sz="2000" b="0" i="0" dirty="0">
                <a:solidFill>
                  <a:srgbClr val="000000"/>
                </a:solidFill>
                <a:effectLst/>
                <a:latin typeface="verdana" panose="020B0604030504040204" pitchFamily="34" charset="0"/>
              </a:rPr>
              <a:t>; </a:t>
            </a:r>
            <a:r>
              <a:rPr lang="es-MX" sz="2000" b="0" i="0" baseline="30000" dirty="0">
                <a:solidFill>
                  <a:srgbClr val="000000"/>
                </a:solidFill>
                <a:effectLst/>
                <a:latin typeface="verdana" panose="020B0604030504040204" pitchFamily="34" charset="0"/>
                <a:hlinkClick r:id="rId3"/>
              </a:rPr>
              <a:t>Córdova-Rangel </a:t>
            </a:r>
            <a:r>
              <a:rPr lang="es-MX" sz="2000" b="0" i="1" baseline="30000" dirty="0">
                <a:solidFill>
                  <a:srgbClr val="000000"/>
                </a:solidFill>
                <a:effectLst/>
                <a:latin typeface="verdana" panose="020B0604030504040204" pitchFamily="34" charset="0"/>
                <a:hlinkClick r:id="rId3"/>
              </a:rPr>
              <a:t>et al.,</a:t>
            </a:r>
            <a:r>
              <a:rPr lang="es-MX" sz="2000" b="0" i="0" baseline="30000" dirty="0">
                <a:solidFill>
                  <a:srgbClr val="000000"/>
                </a:solidFill>
                <a:effectLst/>
                <a:latin typeface="verdana" panose="020B0604030504040204" pitchFamily="34" charset="0"/>
                <a:hlinkClick r:id="rId3"/>
              </a:rPr>
              <a:t> 2016</a:t>
            </a:r>
            <a:r>
              <a:rPr lang="es-MX" sz="2000" b="0" i="0" dirty="0">
                <a:solidFill>
                  <a:srgbClr val="000000"/>
                </a:solidFill>
                <a:effectLst/>
                <a:latin typeface="verdana" panose="020B0604030504040204" pitchFamily="34" charset="0"/>
              </a:rPr>
              <a:t>; </a:t>
            </a:r>
            <a:r>
              <a:rPr lang="es-MX" sz="2000" b="0" i="0" baseline="30000" dirty="0">
                <a:solidFill>
                  <a:srgbClr val="000000"/>
                </a:solidFill>
                <a:effectLst/>
                <a:latin typeface="verdana" panose="020B0604030504040204" pitchFamily="34" charset="0"/>
                <a:hlinkClick r:id="rId4"/>
              </a:rPr>
              <a:t>Duque </a:t>
            </a:r>
            <a:r>
              <a:rPr lang="es-MX" sz="2000" b="0" i="1" baseline="30000" dirty="0">
                <a:solidFill>
                  <a:srgbClr val="000000"/>
                </a:solidFill>
                <a:effectLst/>
                <a:latin typeface="verdana" panose="020B0604030504040204" pitchFamily="34" charset="0"/>
                <a:hlinkClick r:id="rId4"/>
              </a:rPr>
              <a:t>et al.,</a:t>
            </a:r>
            <a:r>
              <a:rPr lang="es-MX" sz="2000" b="0" i="0" baseline="30000" dirty="0">
                <a:solidFill>
                  <a:srgbClr val="000000"/>
                </a:solidFill>
                <a:effectLst/>
                <a:latin typeface="verdana" panose="020B0604030504040204" pitchFamily="34" charset="0"/>
                <a:hlinkClick r:id="rId4"/>
              </a:rPr>
              <a:t> 2016</a:t>
            </a:r>
            <a:r>
              <a:rPr lang="es-MX" sz="2000" b="0" i="0" baseline="30000" dirty="0">
                <a:solidFill>
                  <a:srgbClr val="000000"/>
                </a:solidFill>
                <a:effectLst/>
                <a:latin typeface="verdana" panose="020B0604030504040204" pitchFamily="34" charset="0"/>
              </a:rPr>
              <a:t>)</a:t>
            </a:r>
            <a:endParaRPr lang="es-CO" sz="2000" dirty="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es-ES" sz="2000" b="1" dirty="0">
              <a:latin typeface="Times New Roman" panose="02020603050405020304" pitchFamily="18" charset="0"/>
              <a:cs typeface="Times New Roman" panose="02020603050405020304" pitchFamily="18" charset="0"/>
            </a:endParaRPr>
          </a:p>
        </p:txBody>
      </p:sp>
      <p:sp>
        <p:nvSpPr>
          <p:cNvPr id="9" name="Rectángulo 8"/>
          <p:cNvSpPr/>
          <p:nvPr/>
        </p:nvSpPr>
        <p:spPr>
          <a:xfrm rot="5400000">
            <a:off x="-3062038" y="3062037"/>
            <a:ext cx="6858002" cy="733927"/>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4" name="Título 1">
            <a:extLst>
              <a:ext uri="{FF2B5EF4-FFF2-40B4-BE49-F238E27FC236}">
                <a16:creationId xmlns:a16="http://schemas.microsoft.com/office/drawing/2014/main" id="{0B4378A5-6443-4479-A013-4920D3E0C62F}"/>
              </a:ext>
            </a:extLst>
          </p:cNvPr>
          <p:cNvSpPr>
            <a:spLocks noGrp="1"/>
          </p:cNvSpPr>
          <p:nvPr>
            <p:ph type="ctrTitle"/>
          </p:nvPr>
        </p:nvSpPr>
        <p:spPr>
          <a:xfrm>
            <a:off x="921827" y="755473"/>
            <a:ext cx="5875089" cy="852426"/>
          </a:xfrm>
        </p:spPr>
        <p:txBody>
          <a:bodyPr anchor="ctr">
            <a:normAutofit/>
          </a:bodyPr>
          <a:lstStyle/>
          <a:p>
            <a:pPr algn="l"/>
            <a:r>
              <a:rPr lang="es-CO" sz="3200" b="1" dirty="0">
                <a:solidFill>
                  <a:srgbClr val="0B6937"/>
                </a:solidFill>
                <a:latin typeface="Roboto Slab" pitchFamily="2" charset="0"/>
                <a:ea typeface="Roboto Slab" pitchFamily="2" charset="0"/>
              </a:rPr>
              <a:t>Motivación</a:t>
            </a:r>
          </a:p>
        </p:txBody>
      </p:sp>
      <p:sp>
        <p:nvSpPr>
          <p:cNvPr id="13" name="Rectángulo 12"/>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Imagen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7251" y="5739743"/>
            <a:ext cx="2262624" cy="911701"/>
          </a:xfrm>
          <a:prstGeom prst="rect">
            <a:avLst/>
          </a:prstGeom>
        </p:spPr>
      </p:pic>
      <p:sp>
        <p:nvSpPr>
          <p:cNvPr id="12" name="Rectángulo 11"/>
          <p:cNvSpPr/>
          <p:nvPr/>
        </p:nvSpPr>
        <p:spPr>
          <a:xfrm>
            <a:off x="11347918"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042181" y="6386352"/>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Subtítulo 2">
            <a:extLst>
              <a:ext uri="{FF2B5EF4-FFF2-40B4-BE49-F238E27FC236}">
                <a16:creationId xmlns:a16="http://schemas.microsoft.com/office/drawing/2014/main" id="{D71E636A-4153-6B46-ACF8-6F67CF98F297}"/>
              </a:ext>
            </a:extLst>
          </p:cNvPr>
          <p:cNvSpPr txBox="1">
            <a:spLocks/>
          </p:cNvSpPr>
          <p:nvPr/>
        </p:nvSpPr>
        <p:spPr>
          <a:xfrm>
            <a:off x="1193607" y="1008268"/>
            <a:ext cx="6522789" cy="14052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MX" sz="1800" dirty="0"/>
          </a:p>
        </p:txBody>
      </p:sp>
      <p:pic>
        <p:nvPicPr>
          <p:cNvPr id="16" name="Imagen 15">
            <a:extLst>
              <a:ext uri="{FF2B5EF4-FFF2-40B4-BE49-F238E27FC236}">
                <a16:creationId xmlns:a16="http://schemas.microsoft.com/office/drawing/2014/main" id="{1E0B037A-2B6F-4E9E-9488-98DBE6699131}"/>
              </a:ext>
            </a:extLst>
          </p:cNvPr>
          <p:cNvPicPr>
            <a:picLocks noChangeAspect="1"/>
          </p:cNvPicPr>
          <p:nvPr/>
        </p:nvPicPr>
        <p:blipFill>
          <a:blip r:embed="rId6"/>
          <a:stretch>
            <a:fillRect/>
          </a:stretch>
        </p:blipFill>
        <p:spPr>
          <a:xfrm>
            <a:off x="1005707" y="5419826"/>
            <a:ext cx="1314477" cy="1308635"/>
          </a:xfrm>
          <a:prstGeom prst="rect">
            <a:avLst/>
          </a:prstGeom>
        </p:spPr>
      </p:pic>
      <p:pic>
        <p:nvPicPr>
          <p:cNvPr id="3" name="Imagen 2">
            <a:extLst>
              <a:ext uri="{FF2B5EF4-FFF2-40B4-BE49-F238E27FC236}">
                <a16:creationId xmlns:a16="http://schemas.microsoft.com/office/drawing/2014/main" id="{ABFA8F94-EACA-4F05-A44A-3B391FA675D5}"/>
              </a:ext>
            </a:extLst>
          </p:cNvPr>
          <p:cNvPicPr>
            <a:picLocks noChangeAspect="1"/>
          </p:cNvPicPr>
          <p:nvPr/>
        </p:nvPicPr>
        <p:blipFill>
          <a:blip r:embed="rId7"/>
          <a:stretch>
            <a:fillRect/>
          </a:stretch>
        </p:blipFill>
        <p:spPr>
          <a:xfrm>
            <a:off x="7984147" y="861769"/>
            <a:ext cx="3490914" cy="4558057"/>
          </a:xfrm>
          <a:prstGeom prst="rect">
            <a:avLst/>
          </a:prstGeom>
        </p:spPr>
      </p:pic>
    </p:spTree>
    <p:extLst>
      <p:ext uri="{BB962C8B-B14F-4D97-AF65-F5344CB8AC3E}">
        <p14:creationId xmlns:p14="http://schemas.microsoft.com/office/powerpoint/2010/main" val="3962752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adroTexto 19">
            <a:extLst>
              <a:ext uri="{FF2B5EF4-FFF2-40B4-BE49-F238E27FC236}">
                <a16:creationId xmlns:a16="http://schemas.microsoft.com/office/drawing/2014/main" id="{4F5E4260-1CE2-4876-877D-D8C870E0D6F6}"/>
              </a:ext>
            </a:extLst>
          </p:cNvPr>
          <p:cNvSpPr txBox="1"/>
          <p:nvPr/>
        </p:nvSpPr>
        <p:spPr>
          <a:xfrm>
            <a:off x="925856" y="1788063"/>
            <a:ext cx="6522789" cy="3631763"/>
          </a:xfrm>
          <a:prstGeom prst="rect">
            <a:avLst/>
          </a:prstGeom>
          <a:noFill/>
        </p:spPr>
        <p:txBody>
          <a:bodyPr wrap="square">
            <a:spAutoFit/>
          </a:bodyPr>
          <a:lstStyle/>
          <a:p>
            <a:pPr marL="0" indent="0">
              <a:buFont typeface="Arial" panose="020B0604020202020204" pitchFamily="34" charset="0"/>
              <a:buNone/>
            </a:pPr>
            <a:r>
              <a:rPr lang="es-ES" sz="2000" b="1" dirty="0">
                <a:latin typeface="Times New Roman" panose="02020603050405020304" pitchFamily="18" charset="0"/>
                <a:cs typeface="Times New Roman" panose="02020603050405020304" pitchFamily="18" charset="0"/>
              </a:rPr>
              <a:t>Educación financiera</a:t>
            </a:r>
          </a:p>
          <a:p>
            <a:pPr algn="just">
              <a:spcAft>
                <a:spcPts val="600"/>
              </a:spcAft>
            </a:pPr>
            <a:endParaRPr lang="es-MX" sz="2000" dirty="0">
              <a:solidFill>
                <a:srgbClr val="000000"/>
              </a:solidFill>
              <a:latin typeface="verdana" panose="020B0604030504040204" pitchFamily="34" charset="0"/>
              <a:ea typeface="Calibri" panose="020F0502020204030204" pitchFamily="34" charset="0"/>
              <a:cs typeface="Times New Roman" panose="02020603050405020304" pitchFamily="18" charset="0"/>
            </a:endParaRPr>
          </a:p>
          <a:p>
            <a:pPr algn="just">
              <a:spcAft>
                <a:spcPts val="600"/>
              </a:spcAft>
            </a:pPr>
            <a:r>
              <a:rPr lang="es-MX" sz="2000" dirty="0">
                <a:solidFill>
                  <a:srgbClr val="000000"/>
                </a:solidFill>
                <a:latin typeface="verdana" panose="020B0604030504040204" pitchFamily="34" charset="0"/>
              </a:rPr>
              <a:t>S</a:t>
            </a:r>
            <a:r>
              <a:rPr lang="es-MX" sz="2000" b="0" i="0" dirty="0">
                <a:solidFill>
                  <a:srgbClr val="000000"/>
                </a:solidFill>
                <a:effectLst/>
                <a:latin typeface="verdana" panose="020B0604030504040204" pitchFamily="34" charset="0"/>
              </a:rPr>
              <a:t>e buscado colocar la educación financiera con valor curricular en el sector educativo, en el quehacer cotidiano como un componente fundamental para una ciudadanía que a largo plazo cuente con habilidades financieras para tomar mejores decisiones y obtener mayores beneficios (</a:t>
            </a:r>
            <a:r>
              <a:rPr lang="es-MX" sz="2000" b="0" i="0" baseline="30000" dirty="0" err="1">
                <a:solidFill>
                  <a:srgbClr val="000000"/>
                </a:solidFill>
                <a:effectLst/>
                <a:latin typeface="verdana" panose="020B0604030504040204" pitchFamily="34" charset="0"/>
                <a:hlinkClick r:id="rId2"/>
              </a:rPr>
              <a:t>Huchín</a:t>
            </a:r>
            <a:r>
              <a:rPr lang="es-MX" sz="2000" b="0" i="0" baseline="30000" dirty="0">
                <a:solidFill>
                  <a:srgbClr val="000000"/>
                </a:solidFill>
                <a:effectLst/>
                <a:latin typeface="verdana" panose="020B0604030504040204" pitchFamily="34" charset="0"/>
                <a:hlinkClick r:id="rId2"/>
              </a:rPr>
              <a:t> y Simón, 2011</a:t>
            </a:r>
            <a:r>
              <a:rPr lang="es-MX" sz="2000" b="0" i="0" dirty="0">
                <a:solidFill>
                  <a:srgbClr val="000000"/>
                </a:solidFill>
                <a:effectLst/>
                <a:latin typeface="verdana" panose="020B0604030504040204" pitchFamily="34" charset="0"/>
              </a:rPr>
              <a:t>; </a:t>
            </a:r>
            <a:r>
              <a:rPr lang="es-MX" sz="2000" b="0" i="0" baseline="30000" dirty="0">
                <a:solidFill>
                  <a:srgbClr val="000000"/>
                </a:solidFill>
                <a:effectLst/>
                <a:latin typeface="verdana" panose="020B0604030504040204" pitchFamily="34" charset="0"/>
                <a:hlinkClick r:id="rId3"/>
              </a:rPr>
              <a:t>Córdova-Rangel </a:t>
            </a:r>
            <a:r>
              <a:rPr lang="es-MX" sz="2000" b="0" i="1" baseline="30000" dirty="0">
                <a:solidFill>
                  <a:srgbClr val="000000"/>
                </a:solidFill>
                <a:effectLst/>
                <a:latin typeface="verdana" panose="020B0604030504040204" pitchFamily="34" charset="0"/>
                <a:hlinkClick r:id="rId3"/>
              </a:rPr>
              <a:t>et al.,</a:t>
            </a:r>
            <a:r>
              <a:rPr lang="es-MX" sz="2000" b="0" i="0" baseline="30000" dirty="0">
                <a:solidFill>
                  <a:srgbClr val="000000"/>
                </a:solidFill>
                <a:effectLst/>
                <a:latin typeface="verdana" panose="020B0604030504040204" pitchFamily="34" charset="0"/>
                <a:hlinkClick r:id="rId3"/>
              </a:rPr>
              <a:t> 2016</a:t>
            </a:r>
            <a:r>
              <a:rPr lang="es-MX" sz="2000" b="0" i="0" dirty="0">
                <a:solidFill>
                  <a:srgbClr val="000000"/>
                </a:solidFill>
                <a:effectLst/>
                <a:latin typeface="verdana" panose="020B0604030504040204" pitchFamily="34" charset="0"/>
              </a:rPr>
              <a:t>; </a:t>
            </a:r>
            <a:r>
              <a:rPr lang="es-MX" sz="2000" b="0" i="0" baseline="30000" dirty="0">
                <a:solidFill>
                  <a:srgbClr val="000000"/>
                </a:solidFill>
                <a:effectLst/>
                <a:latin typeface="verdana" panose="020B0604030504040204" pitchFamily="34" charset="0"/>
                <a:hlinkClick r:id="rId4"/>
              </a:rPr>
              <a:t>Duque </a:t>
            </a:r>
            <a:r>
              <a:rPr lang="es-MX" sz="2000" b="0" i="1" baseline="30000" dirty="0">
                <a:solidFill>
                  <a:srgbClr val="000000"/>
                </a:solidFill>
                <a:effectLst/>
                <a:latin typeface="verdana" panose="020B0604030504040204" pitchFamily="34" charset="0"/>
                <a:hlinkClick r:id="rId4"/>
              </a:rPr>
              <a:t>et al.,</a:t>
            </a:r>
            <a:r>
              <a:rPr lang="es-MX" sz="2000" b="0" i="0" baseline="30000" dirty="0">
                <a:solidFill>
                  <a:srgbClr val="000000"/>
                </a:solidFill>
                <a:effectLst/>
                <a:latin typeface="verdana" panose="020B0604030504040204" pitchFamily="34" charset="0"/>
                <a:hlinkClick r:id="rId4"/>
              </a:rPr>
              <a:t> 2016</a:t>
            </a:r>
            <a:r>
              <a:rPr lang="es-MX" sz="2000" b="0" i="0" baseline="30000" dirty="0">
                <a:solidFill>
                  <a:srgbClr val="000000"/>
                </a:solidFill>
                <a:effectLst/>
                <a:latin typeface="verdana" panose="020B0604030504040204" pitchFamily="34" charset="0"/>
              </a:rPr>
              <a:t>)</a:t>
            </a:r>
            <a:endParaRPr lang="es-CO" sz="2000" dirty="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es-ES" sz="2000" b="1" dirty="0">
              <a:latin typeface="Times New Roman" panose="02020603050405020304" pitchFamily="18" charset="0"/>
              <a:cs typeface="Times New Roman" panose="02020603050405020304" pitchFamily="18" charset="0"/>
            </a:endParaRPr>
          </a:p>
        </p:txBody>
      </p:sp>
      <p:sp>
        <p:nvSpPr>
          <p:cNvPr id="9" name="Rectángulo 8"/>
          <p:cNvSpPr/>
          <p:nvPr/>
        </p:nvSpPr>
        <p:spPr>
          <a:xfrm rot="5400000">
            <a:off x="-3062038" y="3062037"/>
            <a:ext cx="6858002" cy="733927"/>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4" name="Título 1">
            <a:extLst>
              <a:ext uri="{FF2B5EF4-FFF2-40B4-BE49-F238E27FC236}">
                <a16:creationId xmlns:a16="http://schemas.microsoft.com/office/drawing/2014/main" id="{0B4378A5-6443-4479-A013-4920D3E0C62F}"/>
              </a:ext>
            </a:extLst>
          </p:cNvPr>
          <p:cNvSpPr>
            <a:spLocks noGrp="1"/>
          </p:cNvSpPr>
          <p:nvPr>
            <p:ph type="ctrTitle"/>
          </p:nvPr>
        </p:nvSpPr>
        <p:spPr>
          <a:xfrm>
            <a:off x="921827" y="755473"/>
            <a:ext cx="5875089" cy="852426"/>
          </a:xfrm>
        </p:spPr>
        <p:txBody>
          <a:bodyPr anchor="ctr">
            <a:normAutofit/>
          </a:bodyPr>
          <a:lstStyle/>
          <a:p>
            <a:pPr algn="l"/>
            <a:r>
              <a:rPr lang="es-CO" sz="3200" b="1" dirty="0">
                <a:solidFill>
                  <a:srgbClr val="0B6937"/>
                </a:solidFill>
                <a:latin typeface="Roboto Slab" pitchFamily="2" charset="0"/>
                <a:ea typeface="Roboto Slab" pitchFamily="2" charset="0"/>
              </a:rPr>
              <a:t>Motivación</a:t>
            </a:r>
          </a:p>
        </p:txBody>
      </p:sp>
      <p:sp>
        <p:nvSpPr>
          <p:cNvPr id="13" name="Rectángulo 12"/>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Imagen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7251" y="5739743"/>
            <a:ext cx="2262624" cy="911701"/>
          </a:xfrm>
          <a:prstGeom prst="rect">
            <a:avLst/>
          </a:prstGeom>
        </p:spPr>
      </p:pic>
      <p:sp>
        <p:nvSpPr>
          <p:cNvPr id="12" name="Rectángulo 11"/>
          <p:cNvSpPr/>
          <p:nvPr/>
        </p:nvSpPr>
        <p:spPr>
          <a:xfrm>
            <a:off x="11347918"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042181" y="6386352"/>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Subtítulo 2">
            <a:extLst>
              <a:ext uri="{FF2B5EF4-FFF2-40B4-BE49-F238E27FC236}">
                <a16:creationId xmlns:a16="http://schemas.microsoft.com/office/drawing/2014/main" id="{D71E636A-4153-6B46-ACF8-6F67CF98F297}"/>
              </a:ext>
            </a:extLst>
          </p:cNvPr>
          <p:cNvSpPr txBox="1">
            <a:spLocks/>
          </p:cNvSpPr>
          <p:nvPr/>
        </p:nvSpPr>
        <p:spPr>
          <a:xfrm>
            <a:off x="1193607" y="1008268"/>
            <a:ext cx="6522789" cy="14052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MX" sz="1800" dirty="0"/>
          </a:p>
        </p:txBody>
      </p:sp>
      <p:pic>
        <p:nvPicPr>
          <p:cNvPr id="16" name="Imagen 15">
            <a:extLst>
              <a:ext uri="{FF2B5EF4-FFF2-40B4-BE49-F238E27FC236}">
                <a16:creationId xmlns:a16="http://schemas.microsoft.com/office/drawing/2014/main" id="{1E0B037A-2B6F-4E9E-9488-98DBE6699131}"/>
              </a:ext>
            </a:extLst>
          </p:cNvPr>
          <p:cNvPicPr>
            <a:picLocks noChangeAspect="1"/>
          </p:cNvPicPr>
          <p:nvPr/>
        </p:nvPicPr>
        <p:blipFill>
          <a:blip r:embed="rId6"/>
          <a:stretch>
            <a:fillRect/>
          </a:stretch>
        </p:blipFill>
        <p:spPr>
          <a:xfrm>
            <a:off x="1005707" y="5419826"/>
            <a:ext cx="1314477" cy="1308635"/>
          </a:xfrm>
          <a:prstGeom prst="rect">
            <a:avLst/>
          </a:prstGeom>
        </p:spPr>
      </p:pic>
      <p:pic>
        <p:nvPicPr>
          <p:cNvPr id="3" name="Imagen 2">
            <a:extLst>
              <a:ext uri="{FF2B5EF4-FFF2-40B4-BE49-F238E27FC236}">
                <a16:creationId xmlns:a16="http://schemas.microsoft.com/office/drawing/2014/main" id="{ABFA8F94-EACA-4F05-A44A-3B391FA675D5}"/>
              </a:ext>
            </a:extLst>
          </p:cNvPr>
          <p:cNvPicPr>
            <a:picLocks noChangeAspect="1"/>
          </p:cNvPicPr>
          <p:nvPr/>
        </p:nvPicPr>
        <p:blipFill>
          <a:blip r:embed="rId7"/>
          <a:stretch>
            <a:fillRect/>
          </a:stretch>
        </p:blipFill>
        <p:spPr>
          <a:xfrm>
            <a:off x="7984147" y="861769"/>
            <a:ext cx="3490914" cy="4558057"/>
          </a:xfrm>
          <a:prstGeom prst="rect">
            <a:avLst/>
          </a:prstGeom>
        </p:spPr>
      </p:pic>
    </p:spTree>
    <p:extLst>
      <p:ext uri="{BB962C8B-B14F-4D97-AF65-F5344CB8AC3E}">
        <p14:creationId xmlns:p14="http://schemas.microsoft.com/office/powerpoint/2010/main" val="3880140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143796" y="1306331"/>
            <a:ext cx="6476405" cy="1021159"/>
          </a:xfrm>
          <a:prstGeom prst="rect">
            <a:avLst/>
          </a:prstGeom>
          <a:noFill/>
          <a:ln/>
        </p:spPr>
        <p:txBody>
          <a:bodyPr wrap="square" lIns="0" tIns="0" rIns="0" bIns="0" rtlCol="0" anchor="t"/>
          <a:lstStyle/>
          <a:p>
            <a:pPr algn="just">
              <a:lnSpc>
                <a:spcPts val="4000"/>
              </a:lnSpc>
            </a:pPr>
            <a:r>
              <a:rPr lang="en-US" sz="3208" dirty="0">
                <a:latin typeface="Gelasio Semi Bold" pitchFamily="34" charset="0"/>
                <a:ea typeface="Gelasio Semi Bold" pitchFamily="34" charset="-122"/>
                <a:cs typeface="Gelasio Semi Bold" pitchFamily="34" charset="-120"/>
              </a:rPr>
              <a:t>Importancia de la Educación Financiera para Inversionistas</a:t>
            </a:r>
            <a:endParaRPr lang="en-US" sz="3208" dirty="0"/>
          </a:p>
        </p:txBody>
      </p:sp>
      <p:sp>
        <p:nvSpPr>
          <p:cNvPr id="4" name="Text 1"/>
          <p:cNvSpPr/>
          <p:nvPr/>
        </p:nvSpPr>
        <p:spPr>
          <a:xfrm>
            <a:off x="5143797" y="2486576"/>
            <a:ext cx="6476405" cy="1045766"/>
          </a:xfrm>
          <a:prstGeom prst="rect">
            <a:avLst/>
          </a:prstGeom>
          <a:noFill/>
          <a:ln/>
        </p:spPr>
        <p:txBody>
          <a:bodyPr wrap="square" lIns="0" tIns="0" rIns="0" bIns="0" rtlCol="0" anchor="t"/>
          <a:lstStyle/>
          <a:p>
            <a:pPr algn="just">
              <a:lnSpc>
                <a:spcPts val="2042"/>
              </a:lnSpc>
            </a:pPr>
            <a:r>
              <a:rPr lang="en-US" sz="1250" dirty="0">
                <a:latin typeface="Gelasio" pitchFamily="34" charset="0"/>
                <a:ea typeface="Gelasio" pitchFamily="34" charset="-122"/>
                <a:cs typeface="Gelasio" pitchFamily="34" charset="-120"/>
              </a:rPr>
              <a:t>Es fundamental que todos, incluso sin experiencia bursátil, comprendan cómo funcionan los precios de las acciones y sus factores. La bolsa, regulada y estable a largo plazo, es más segura que inversiones volátiles como criptomonedas. Además, el precio de las acciones influye en la capacidad de las empresas para financiarse y crecer.</a:t>
            </a:r>
            <a:endParaRPr lang="en-US" sz="1250" dirty="0"/>
          </a:p>
        </p:txBody>
      </p:sp>
      <p:sp>
        <p:nvSpPr>
          <p:cNvPr id="5" name="Text 2"/>
          <p:cNvSpPr/>
          <p:nvPr/>
        </p:nvSpPr>
        <p:spPr>
          <a:xfrm>
            <a:off x="5143798" y="3621243"/>
            <a:ext cx="6476405" cy="522883"/>
          </a:xfrm>
          <a:prstGeom prst="rect">
            <a:avLst/>
          </a:prstGeom>
          <a:noFill/>
          <a:ln/>
        </p:spPr>
        <p:txBody>
          <a:bodyPr wrap="square" lIns="0" tIns="0" rIns="0" bIns="0" rtlCol="0" anchor="t"/>
          <a:lstStyle/>
          <a:p>
            <a:pPr>
              <a:lnSpc>
                <a:spcPts val="2042"/>
              </a:lnSpc>
            </a:pPr>
            <a:r>
              <a:rPr lang="en-US" sz="1250" dirty="0">
                <a:latin typeface="Gelasio" pitchFamily="34" charset="0"/>
                <a:ea typeface="Gelasio" pitchFamily="34" charset="-122"/>
                <a:cs typeface="Gelasio" pitchFamily="34" charset="-120"/>
              </a:rPr>
              <a:t>Este conocimiento permite tomar decisiones informadas y anticipar oportunidades o riesgos en el mercado financiero colombiano.</a:t>
            </a:r>
            <a:endParaRPr lang="en-US" sz="1250" dirty="0"/>
          </a:p>
        </p:txBody>
      </p:sp>
      <p:sp>
        <p:nvSpPr>
          <p:cNvPr id="7" name="Text 4"/>
          <p:cNvSpPr/>
          <p:nvPr/>
        </p:nvSpPr>
        <p:spPr>
          <a:xfrm>
            <a:off x="5279231" y="4279734"/>
            <a:ext cx="2191246" cy="255191"/>
          </a:xfrm>
          <a:prstGeom prst="rect">
            <a:avLst/>
          </a:prstGeom>
          <a:noFill/>
          <a:ln/>
        </p:spPr>
        <p:txBody>
          <a:bodyPr wrap="none" lIns="0" tIns="0" rIns="0" bIns="0" rtlCol="0" anchor="t"/>
          <a:lstStyle/>
          <a:p>
            <a:pPr>
              <a:lnSpc>
                <a:spcPts val="2000"/>
              </a:lnSpc>
            </a:pPr>
            <a:r>
              <a:rPr lang="en-US" sz="1583" dirty="0">
                <a:latin typeface="Gelasio Semi Bold" pitchFamily="34" charset="0"/>
                <a:ea typeface="Gelasio Semi Bold" pitchFamily="34" charset="-122"/>
                <a:cs typeface="Gelasio Semi Bold" pitchFamily="34" charset="-120"/>
              </a:rPr>
              <a:t>Educación Financiera</a:t>
            </a:r>
            <a:endParaRPr lang="en-US" sz="1583" dirty="0"/>
          </a:p>
        </p:txBody>
      </p:sp>
      <p:sp>
        <p:nvSpPr>
          <p:cNvPr id="8" name="Text 5"/>
          <p:cNvSpPr/>
          <p:nvPr/>
        </p:nvSpPr>
        <p:spPr>
          <a:xfrm>
            <a:off x="5271320" y="4648353"/>
            <a:ext cx="2829918" cy="522883"/>
          </a:xfrm>
          <a:prstGeom prst="rect">
            <a:avLst/>
          </a:prstGeom>
          <a:noFill/>
          <a:ln/>
        </p:spPr>
        <p:txBody>
          <a:bodyPr wrap="square" lIns="0" tIns="0" rIns="0" bIns="0" rtlCol="0" anchor="t"/>
          <a:lstStyle/>
          <a:p>
            <a:pPr>
              <a:lnSpc>
                <a:spcPts val="2042"/>
              </a:lnSpc>
            </a:pPr>
            <a:r>
              <a:rPr lang="en-US" sz="1250" dirty="0">
                <a:latin typeface="Gelasio" pitchFamily="34" charset="0"/>
                <a:ea typeface="Gelasio" pitchFamily="34" charset="-122"/>
                <a:cs typeface="Gelasio" pitchFamily="34" charset="-120"/>
              </a:rPr>
              <a:t>Clave para decisiones informadas y confianza en el mercado.</a:t>
            </a:r>
            <a:endParaRPr lang="en-US" sz="1250" dirty="0"/>
          </a:p>
        </p:txBody>
      </p:sp>
      <p:sp>
        <p:nvSpPr>
          <p:cNvPr id="9" name="Shape 6"/>
          <p:cNvSpPr/>
          <p:nvPr/>
        </p:nvSpPr>
        <p:spPr>
          <a:xfrm>
            <a:off x="8561802" y="4030941"/>
            <a:ext cx="3156545" cy="1202631"/>
          </a:xfrm>
          <a:prstGeom prst="roundRect">
            <a:avLst>
              <a:gd name="adj" fmla="val 2038"/>
            </a:avLst>
          </a:prstGeom>
          <a:solidFill>
            <a:srgbClr val="EEE8DD"/>
          </a:solidFill>
          <a:ln/>
        </p:spPr>
      </p:sp>
      <p:sp>
        <p:nvSpPr>
          <p:cNvPr id="10" name="Text 7"/>
          <p:cNvSpPr/>
          <p:nvPr/>
        </p:nvSpPr>
        <p:spPr>
          <a:xfrm>
            <a:off x="8626971" y="4184617"/>
            <a:ext cx="2042120" cy="255191"/>
          </a:xfrm>
          <a:prstGeom prst="rect">
            <a:avLst/>
          </a:prstGeom>
          <a:noFill/>
          <a:ln/>
        </p:spPr>
        <p:txBody>
          <a:bodyPr wrap="none" lIns="0" tIns="0" rIns="0" bIns="0" rtlCol="0" anchor="t"/>
          <a:lstStyle/>
          <a:p>
            <a:pPr>
              <a:lnSpc>
                <a:spcPts val="2000"/>
              </a:lnSpc>
            </a:pPr>
            <a:r>
              <a:rPr lang="en-US" sz="1583" dirty="0">
                <a:latin typeface="Gelasio Semi Bold" pitchFamily="34" charset="0"/>
                <a:ea typeface="Gelasio Semi Bold" pitchFamily="34" charset="-122"/>
                <a:cs typeface="Gelasio Semi Bold" pitchFamily="34" charset="-120"/>
              </a:rPr>
              <a:t>Estabilidad Bursátil</a:t>
            </a:r>
            <a:endParaRPr lang="en-US" sz="1583" dirty="0"/>
          </a:p>
        </p:txBody>
      </p:sp>
      <p:sp>
        <p:nvSpPr>
          <p:cNvPr id="11" name="Text 8"/>
          <p:cNvSpPr/>
          <p:nvPr/>
        </p:nvSpPr>
        <p:spPr>
          <a:xfrm>
            <a:off x="8626968" y="4534607"/>
            <a:ext cx="2829918" cy="522883"/>
          </a:xfrm>
          <a:prstGeom prst="rect">
            <a:avLst/>
          </a:prstGeom>
          <a:noFill/>
          <a:ln/>
        </p:spPr>
        <p:txBody>
          <a:bodyPr wrap="square" lIns="0" tIns="0" rIns="0" bIns="0" rtlCol="0" anchor="t"/>
          <a:lstStyle/>
          <a:p>
            <a:pPr>
              <a:lnSpc>
                <a:spcPts val="2042"/>
              </a:lnSpc>
            </a:pPr>
            <a:r>
              <a:rPr lang="en-US" sz="1250" dirty="0">
                <a:latin typeface="Gelasio" pitchFamily="34" charset="0"/>
                <a:ea typeface="Gelasio" pitchFamily="34" charset="-122"/>
                <a:cs typeface="Gelasio" pitchFamily="34" charset="-120"/>
              </a:rPr>
              <a:t>La bolsa ofrece un marco regulatorio robusto y menor volatilidad.</a:t>
            </a:r>
            <a:endParaRPr lang="en-US" sz="1250" dirty="0"/>
          </a:p>
        </p:txBody>
      </p:sp>
      <p:sp>
        <p:nvSpPr>
          <p:cNvPr id="12" name="Shape 9"/>
          <p:cNvSpPr/>
          <p:nvPr/>
        </p:nvSpPr>
        <p:spPr>
          <a:xfrm>
            <a:off x="5225453" y="5287675"/>
            <a:ext cx="6492894" cy="941189"/>
          </a:xfrm>
          <a:prstGeom prst="roundRect">
            <a:avLst>
              <a:gd name="adj" fmla="val 2604"/>
            </a:avLst>
          </a:prstGeom>
          <a:solidFill>
            <a:srgbClr val="EEE8DD"/>
          </a:solidFill>
          <a:ln/>
        </p:spPr>
      </p:sp>
      <p:sp>
        <p:nvSpPr>
          <p:cNvPr id="13" name="Text 10"/>
          <p:cNvSpPr/>
          <p:nvPr/>
        </p:nvSpPr>
        <p:spPr>
          <a:xfrm>
            <a:off x="5336103" y="5418266"/>
            <a:ext cx="2135485" cy="255191"/>
          </a:xfrm>
          <a:prstGeom prst="rect">
            <a:avLst/>
          </a:prstGeom>
          <a:noFill/>
          <a:ln/>
        </p:spPr>
        <p:txBody>
          <a:bodyPr wrap="none" lIns="0" tIns="0" rIns="0" bIns="0" rtlCol="0" anchor="t"/>
          <a:lstStyle/>
          <a:p>
            <a:pPr>
              <a:lnSpc>
                <a:spcPts val="2000"/>
              </a:lnSpc>
            </a:pPr>
            <a:r>
              <a:rPr lang="en-US" sz="1583" dirty="0">
                <a:latin typeface="Gelasio Semi Bold" pitchFamily="34" charset="0"/>
                <a:ea typeface="Gelasio Semi Bold" pitchFamily="34" charset="-122"/>
                <a:cs typeface="Gelasio Semi Bold" pitchFamily="34" charset="-120"/>
              </a:rPr>
              <a:t>Impacto Empresarial</a:t>
            </a:r>
            <a:endParaRPr lang="en-US" sz="1583" dirty="0"/>
          </a:p>
        </p:txBody>
      </p:sp>
      <p:sp>
        <p:nvSpPr>
          <p:cNvPr id="14" name="Text 11"/>
          <p:cNvSpPr/>
          <p:nvPr/>
        </p:nvSpPr>
        <p:spPr>
          <a:xfrm>
            <a:off x="5307109" y="5804048"/>
            <a:ext cx="6149777" cy="261442"/>
          </a:xfrm>
          <a:prstGeom prst="rect">
            <a:avLst/>
          </a:prstGeom>
          <a:noFill/>
          <a:ln/>
        </p:spPr>
        <p:txBody>
          <a:bodyPr wrap="none" lIns="0" tIns="0" rIns="0" bIns="0" rtlCol="0" anchor="t"/>
          <a:lstStyle/>
          <a:p>
            <a:pPr>
              <a:lnSpc>
                <a:spcPts val="2042"/>
              </a:lnSpc>
            </a:pPr>
            <a:r>
              <a:rPr lang="en-US" sz="1250" dirty="0">
                <a:latin typeface="Gelasio" pitchFamily="34" charset="0"/>
                <a:ea typeface="Gelasio" pitchFamily="34" charset="-122"/>
                <a:cs typeface="Gelasio" pitchFamily="34" charset="-120"/>
              </a:rPr>
              <a:t>Precios afectan financiamiento, deuda y fusiones</a:t>
            </a:r>
            <a:r>
              <a:rPr lang="en-US" sz="1250" dirty="0">
                <a:solidFill>
                  <a:srgbClr val="746558"/>
                </a:solidFill>
                <a:latin typeface="Gelasio" pitchFamily="34" charset="0"/>
                <a:ea typeface="Gelasio" pitchFamily="34" charset="-122"/>
                <a:cs typeface="Gelasio" pitchFamily="34" charset="-120"/>
              </a:rPr>
              <a:t>.</a:t>
            </a:r>
            <a:endParaRPr lang="en-US" sz="1250" dirty="0"/>
          </a:p>
        </p:txBody>
      </p:sp>
      <p:pic>
        <p:nvPicPr>
          <p:cNvPr id="15" name="Imagen 14">
            <a:extLst>
              <a:ext uri="{FF2B5EF4-FFF2-40B4-BE49-F238E27FC236}">
                <a16:creationId xmlns:a16="http://schemas.microsoft.com/office/drawing/2014/main" id="{5D051400-A3AB-4D0C-93F1-E7AD15B242B8}"/>
              </a:ext>
            </a:extLst>
          </p:cNvPr>
          <p:cNvPicPr>
            <a:picLocks noChangeAspect="1"/>
          </p:cNvPicPr>
          <p:nvPr/>
        </p:nvPicPr>
        <p:blipFill>
          <a:blip r:embed="rId4"/>
          <a:stretch>
            <a:fillRect/>
          </a:stretch>
        </p:blipFill>
        <p:spPr>
          <a:xfrm>
            <a:off x="4906483" y="321947"/>
            <a:ext cx="6035563" cy="890093"/>
          </a:xfrm>
          <a:prstGeom prst="rect">
            <a:avLst/>
          </a:prstGeom>
        </p:spPr>
      </p:pic>
      <p:sp>
        <p:nvSpPr>
          <p:cNvPr id="16" name="Rectángulo 15">
            <a:extLst>
              <a:ext uri="{FF2B5EF4-FFF2-40B4-BE49-F238E27FC236}">
                <a16:creationId xmlns:a16="http://schemas.microsoft.com/office/drawing/2014/main" id="{87C53863-0495-4734-BAC2-A365BE9E417C}"/>
              </a:ext>
            </a:extLst>
          </p:cNvPr>
          <p:cNvSpPr/>
          <p:nvPr/>
        </p:nvSpPr>
        <p:spPr>
          <a:xfrm rot="5400000">
            <a:off x="5845845" y="505398"/>
            <a:ext cx="506757" cy="12198448"/>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rot="5400000">
            <a:off x="-3062038" y="3062037"/>
            <a:ext cx="6858002" cy="733927"/>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4" name="Título 1">
            <a:extLst>
              <a:ext uri="{FF2B5EF4-FFF2-40B4-BE49-F238E27FC236}">
                <a16:creationId xmlns:a16="http://schemas.microsoft.com/office/drawing/2014/main" id="{0B4378A5-6443-4479-A013-4920D3E0C62F}"/>
              </a:ext>
            </a:extLst>
          </p:cNvPr>
          <p:cNvSpPr>
            <a:spLocks noGrp="1"/>
          </p:cNvSpPr>
          <p:nvPr>
            <p:ph type="ctrTitle"/>
          </p:nvPr>
        </p:nvSpPr>
        <p:spPr>
          <a:xfrm>
            <a:off x="1005707" y="129539"/>
            <a:ext cx="5875089" cy="852426"/>
          </a:xfrm>
        </p:spPr>
        <p:txBody>
          <a:bodyPr anchor="ctr">
            <a:normAutofit/>
          </a:bodyPr>
          <a:lstStyle/>
          <a:p>
            <a:pPr algn="l"/>
            <a:r>
              <a:rPr lang="es-CO" sz="3200" b="1" dirty="0">
                <a:solidFill>
                  <a:srgbClr val="0B6937"/>
                </a:solidFill>
                <a:latin typeface="Roboto Slab" pitchFamily="2" charset="0"/>
                <a:ea typeface="Roboto Slab" pitchFamily="2" charset="0"/>
              </a:rPr>
              <a:t>Problema</a:t>
            </a:r>
          </a:p>
        </p:txBody>
      </p:sp>
      <p:sp>
        <p:nvSpPr>
          <p:cNvPr id="13" name="Rectángulo 12"/>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11347918"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042181" y="6386352"/>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Subtítulo 2">
            <a:extLst>
              <a:ext uri="{FF2B5EF4-FFF2-40B4-BE49-F238E27FC236}">
                <a16:creationId xmlns:a16="http://schemas.microsoft.com/office/drawing/2014/main" id="{D71E636A-4153-6B46-ACF8-6F67CF98F297}"/>
              </a:ext>
            </a:extLst>
          </p:cNvPr>
          <p:cNvSpPr txBox="1">
            <a:spLocks/>
          </p:cNvSpPr>
          <p:nvPr/>
        </p:nvSpPr>
        <p:spPr>
          <a:xfrm>
            <a:off x="1193607" y="1008268"/>
            <a:ext cx="6522789" cy="14052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MX" sz="1800" dirty="0"/>
          </a:p>
        </p:txBody>
      </p:sp>
      <p:graphicFrame>
        <p:nvGraphicFramePr>
          <p:cNvPr id="10" name="Objeto 9">
            <a:extLst>
              <a:ext uri="{FF2B5EF4-FFF2-40B4-BE49-F238E27FC236}">
                <a16:creationId xmlns:a16="http://schemas.microsoft.com/office/drawing/2014/main" id="{02B16A1C-E414-4577-B3AE-9FD4421504B7}"/>
              </a:ext>
            </a:extLst>
          </p:cNvPr>
          <p:cNvGraphicFramePr>
            <a:graphicFrameLocks noChangeAspect="1"/>
          </p:cNvGraphicFramePr>
          <p:nvPr>
            <p:extLst>
              <p:ext uri="{D42A27DB-BD31-4B8C-83A1-F6EECF244321}">
                <p14:modId xmlns:p14="http://schemas.microsoft.com/office/powerpoint/2010/main" val="3665689183"/>
              </p:ext>
            </p:extLst>
          </p:nvPr>
        </p:nvGraphicFramePr>
        <p:xfrm>
          <a:off x="1193607" y="981965"/>
          <a:ext cx="10332646" cy="5746495"/>
        </p:xfrm>
        <a:graphic>
          <a:graphicData uri="http://schemas.openxmlformats.org/presentationml/2006/ole">
            <mc:AlternateContent xmlns:mc="http://schemas.openxmlformats.org/markup-compatibility/2006">
              <mc:Choice xmlns:v="urn:schemas-microsoft-com:vml" Requires="v">
                <p:oleObj spid="_x0000_s1043" name="Document" r:id="rId3" imgW="6013894" imgH="3999205" progId="Word.Document.12">
                  <p:embed/>
                </p:oleObj>
              </mc:Choice>
              <mc:Fallback>
                <p:oleObj name="Document" r:id="rId3" imgW="6013894" imgH="3999205" progId="Word.Document.12">
                  <p:embed/>
                  <p:pic>
                    <p:nvPicPr>
                      <p:cNvPr id="0" name=""/>
                      <p:cNvPicPr/>
                      <p:nvPr/>
                    </p:nvPicPr>
                    <p:blipFill>
                      <a:blip r:embed="rId4"/>
                      <a:stretch>
                        <a:fillRect/>
                      </a:stretch>
                    </p:blipFill>
                    <p:spPr>
                      <a:xfrm>
                        <a:off x="1193607" y="981965"/>
                        <a:ext cx="10332646" cy="5746495"/>
                      </a:xfrm>
                      <a:prstGeom prst="rect">
                        <a:avLst/>
                      </a:prstGeom>
                    </p:spPr>
                  </p:pic>
                </p:oleObj>
              </mc:Fallback>
            </mc:AlternateContent>
          </a:graphicData>
        </a:graphic>
      </p:graphicFrame>
    </p:spTree>
    <p:extLst>
      <p:ext uri="{BB962C8B-B14F-4D97-AF65-F5344CB8AC3E}">
        <p14:creationId xmlns:p14="http://schemas.microsoft.com/office/powerpoint/2010/main" val="691421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rot="5400000">
            <a:off x="-3062038" y="3062037"/>
            <a:ext cx="6858002" cy="733927"/>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4" name="Título 1">
            <a:extLst>
              <a:ext uri="{FF2B5EF4-FFF2-40B4-BE49-F238E27FC236}">
                <a16:creationId xmlns:a16="http://schemas.microsoft.com/office/drawing/2014/main" id="{0B4378A5-6443-4479-A013-4920D3E0C62F}"/>
              </a:ext>
            </a:extLst>
          </p:cNvPr>
          <p:cNvSpPr>
            <a:spLocks noGrp="1"/>
          </p:cNvSpPr>
          <p:nvPr>
            <p:ph type="ctrTitle"/>
          </p:nvPr>
        </p:nvSpPr>
        <p:spPr>
          <a:xfrm>
            <a:off x="1193606" y="129539"/>
            <a:ext cx="5875089" cy="852426"/>
          </a:xfrm>
        </p:spPr>
        <p:txBody>
          <a:bodyPr anchor="ctr">
            <a:normAutofit/>
          </a:bodyPr>
          <a:lstStyle/>
          <a:p>
            <a:pPr algn="l"/>
            <a:r>
              <a:rPr lang="es-419" sz="3200" dirty="0">
                <a:solidFill>
                  <a:srgbClr val="329B4F"/>
                </a:solidFill>
                <a:effectLst/>
                <a:latin typeface="Calibri" panose="020F0502020204030204" pitchFamily="34" charset="0"/>
                <a:ea typeface="Arial" panose="020B0604020202020204" pitchFamily="34" charset="0"/>
              </a:rPr>
              <a:t>Objetivo General</a:t>
            </a:r>
            <a:endParaRPr lang="es-CO" sz="3200" b="1" dirty="0">
              <a:solidFill>
                <a:srgbClr val="329B4F"/>
              </a:solidFill>
              <a:latin typeface="Roboto Slab" pitchFamily="2" charset="0"/>
              <a:ea typeface="Roboto Slab" pitchFamily="2" charset="0"/>
            </a:endParaRPr>
          </a:p>
        </p:txBody>
      </p:sp>
      <p:sp>
        <p:nvSpPr>
          <p:cNvPr id="13" name="Rectángulo 12"/>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11347918"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042181" y="6386352"/>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Subtítulo 2">
            <a:extLst>
              <a:ext uri="{FF2B5EF4-FFF2-40B4-BE49-F238E27FC236}">
                <a16:creationId xmlns:a16="http://schemas.microsoft.com/office/drawing/2014/main" id="{D71E636A-4153-6B46-ACF8-6F67CF98F297}"/>
              </a:ext>
            </a:extLst>
          </p:cNvPr>
          <p:cNvSpPr txBox="1">
            <a:spLocks/>
          </p:cNvSpPr>
          <p:nvPr/>
        </p:nvSpPr>
        <p:spPr>
          <a:xfrm>
            <a:off x="1193607" y="1008268"/>
            <a:ext cx="6522789" cy="14052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MX" sz="1800" dirty="0"/>
          </a:p>
        </p:txBody>
      </p:sp>
      <p:sp>
        <p:nvSpPr>
          <p:cNvPr id="11" name="CuadroTexto 10">
            <a:extLst>
              <a:ext uri="{FF2B5EF4-FFF2-40B4-BE49-F238E27FC236}">
                <a16:creationId xmlns:a16="http://schemas.microsoft.com/office/drawing/2014/main" id="{FDFE6D52-30EF-45A7-8FAE-DA36F1AFE299}"/>
              </a:ext>
            </a:extLst>
          </p:cNvPr>
          <p:cNvSpPr txBox="1"/>
          <p:nvPr/>
        </p:nvSpPr>
        <p:spPr>
          <a:xfrm>
            <a:off x="1193606" y="952383"/>
            <a:ext cx="10154311" cy="1346010"/>
          </a:xfrm>
          <a:prstGeom prst="rect">
            <a:avLst/>
          </a:prstGeom>
          <a:noFill/>
        </p:spPr>
        <p:txBody>
          <a:bodyPr wrap="square">
            <a:spAutoFit/>
          </a:bodyPr>
          <a:lstStyle/>
          <a:p>
            <a:pPr algn="just">
              <a:lnSpc>
                <a:spcPct val="115000"/>
              </a:lnSpc>
            </a:pPr>
            <a:r>
              <a:rPr lang="es-419" sz="1800" dirty="0">
                <a:effectLst/>
                <a:latin typeface="Calibri" panose="020F0502020204030204" pitchFamily="34" charset="0"/>
                <a:ea typeface="Times New Roman" panose="02020603050405020304" pitchFamily="18" charset="0"/>
              </a:rPr>
              <a:t>Desarrollar una solución financiera dirigida a usuarios con poca experiencia en el mercado bursátil, que permita predecir el precio de las acciones de empresas colombianas mediante el uso de algoritmos de </a:t>
            </a:r>
            <a:r>
              <a:rPr lang="es-419" sz="1800" i="1" dirty="0">
                <a:effectLst/>
                <a:latin typeface="Calibri" panose="020F0502020204030204" pitchFamily="34" charset="0"/>
                <a:ea typeface="Times New Roman" panose="02020603050405020304" pitchFamily="18" charset="0"/>
              </a:rPr>
              <a:t>machine learning</a:t>
            </a:r>
            <a:r>
              <a:rPr lang="es-419" sz="1800" dirty="0">
                <a:effectLst/>
                <a:latin typeface="Calibri" panose="020F0502020204030204" pitchFamily="34" charset="0"/>
                <a:ea typeface="Times New Roman" panose="02020603050405020304" pitchFamily="18" charset="0"/>
              </a:rPr>
              <a:t> basados en datos históricos, con el fin de facilitar la toma de decisiones informadas en el ámbito financiero.</a:t>
            </a:r>
            <a:endParaRPr lang="es-CO" sz="1800" dirty="0">
              <a:effectLst/>
              <a:latin typeface="Arial" panose="020B0604020202020204" pitchFamily="34" charset="0"/>
              <a:ea typeface="Arial" panose="020B0604020202020204" pitchFamily="34" charset="0"/>
            </a:endParaRPr>
          </a:p>
        </p:txBody>
      </p:sp>
      <p:sp>
        <p:nvSpPr>
          <p:cNvPr id="16" name="CuadroTexto 15">
            <a:extLst>
              <a:ext uri="{FF2B5EF4-FFF2-40B4-BE49-F238E27FC236}">
                <a16:creationId xmlns:a16="http://schemas.microsoft.com/office/drawing/2014/main" id="{448C76CA-25D3-4AA2-9FD5-47B6952721A3}"/>
              </a:ext>
            </a:extLst>
          </p:cNvPr>
          <p:cNvSpPr txBox="1"/>
          <p:nvPr/>
        </p:nvSpPr>
        <p:spPr>
          <a:xfrm>
            <a:off x="1213520" y="2605442"/>
            <a:ext cx="10134397" cy="3678123"/>
          </a:xfrm>
          <a:prstGeom prst="rect">
            <a:avLst/>
          </a:prstGeom>
          <a:noFill/>
        </p:spPr>
        <p:txBody>
          <a:bodyPr wrap="square">
            <a:spAutoFit/>
          </a:bodyPr>
          <a:lstStyle/>
          <a:p>
            <a:pPr algn="just">
              <a:lnSpc>
                <a:spcPct val="115000"/>
              </a:lnSpc>
            </a:pPr>
            <a:r>
              <a:rPr lang="es-419" sz="1800" b="1" dirty="0">
                <a:solidFill>
                  <a:srgbClr val="329B4F"/>
                </a:solidFill>
                <a:effectLst/>
                <a:latin typeface="Calibri" panose="020F0502020204030204" pitchFamily="34" charset="0"/>
                <a:ea typeface="Times New Roman" panose="02020603050405020304" pitchFamily="18" charset="0"/>
              </a:rPr>
              <a:t>Objetivos específicos</a:t>
            </a:r>
          </a:p>
          <a:p>
            <a:pPr algn="just">
              <a:lnSpc>
                <a:spcPct val="115000"/>
              </a:lnSpc>
            </a:pPr>
            <a:endParaRPr lang="es-CO" sz="1800" b="1" dirty="0">
              <a:solidFill>
                <a:srgbClr val="329B4F"/>
              </a:solidFill>
              <a:effectLst/>
              <a:latin typeface="Arial" panose="020B0604020202020204" pitchFamily="34" charset="0"/>
              <a:ea typeface="Arial" panose="020B0604020202020204" pitchFamily="34" charset="0"/>
            </a:endParaRPr>
          </a:p>
          <a:p>
            <a:pPr marL="342900" lvl="0" indent="-342900" algn="just">
              <a:lnSpc>
                <a:spcPct val="107000"/>
              </a:lnSpc>
              <a:buFont typeface="Symbol" panose="05050102010706020507" pitchFamily="18" charset="2"/>
              <a:buChar char=""/>
            </a:pPr>
            <a:r>
              <a:rPr lang="es-CO" sz="1800" dirty="0">
                <a:effectLst/>
                <a:latin typeface="Calibri" panose="020F0502020204030204" pitchFamily="34" charset="0"/>
                <a:ea typeface="Cambria" panose="02040503050406030204" pitchFamily="18" charset="0"/>
                <a:cs typeface="Times New Roman" panose="02020603050405020304" pitchFamily="18" charset="0"/>
              </a:rPr>
              <a:t>Obtener y procesar datos históricos de precios de acciones de empresas colombianas desde la plataforma </a:t>
            </a:r>
            <a:r>
              <a:rPr lang="es-CO" sz="1800" dirty="0" err="1">
                <a:effectLst/>
                <a:latin typeface="Calibri" panose="020F0502020204030204" pitchFamily="34" charset="0"/>
                <a:ea typeface="Cambria" panose="02040503050406030204" pitchFamily="18" charset="0"/>
                <a:cs typeface="Times New Roman" panose="02020603050405020304" pitchFamily="18" charset="0"/>
              </a:rPr>
              <a:t>Yahoo</a:t>
            </a:r>
            <a:r>
              <a:rPr lang="es-CO" sz="1800" dirty="0">
                <a:effectLst/>
                <a:latin typeface="Calibri" panose="020F0502020204030204" pitchFamily="34" charset="0"/>
                <a:ea typeface="Cambria" panose="02040503050406030204" pitchFamily="18" charset="0"/>
                <a:cs typeface="Times New Roman" panose="02020603050405020304" pitchFamily="18" charset="0"/>
              </a:rPr>
              <a:t> </a:t>
            </a:r>
            <a:r>
              <a:rPr lang="es-CO" sz="1800" dirty="0" err="1">
                <a:effectLst/>
                <a:latin typeface="Calibri" panose="020F0502020204030204" pitchFamily="34" charset="0"/>
                <a:ea typeface="Cambria" panose="02040503050406030204" pitchFamily="18" charset="0"/>
                <a:cs typeface="Times New Roman" panose="02020603050405020304" pitchFamily="18" charset="0"/>
              </a:rPr>
              <a:t>Finance</a:t>
            </a:r>
            <a:r>
              <a:rPr lang="es-CO" sz="1800" dirty="0">
                <a:effectLst/>
                <a:latin typeface="Calibri" panose="020F0502020204030204" pitchFamily="34" charset="0"/>
                <a:ea typeface="Cambria" panose="02040503050406030204" pitchFamily="18" charset="0"/>
                <a:cs typeface="Times New Roman" panose="02020603050405020304" pitchFamily="18" charset="0"/>
              </a:rPr>
              <a:t>, con el propósito de preparar la información para su análisis y modelado.</a:t>
            </a:r>
            <a:endParaRPr lang="es-CO" sz="18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s-CO" sz="1800" dirty="0">
                <a:effectLst/>
                <a:latin typeface="Calibri" panose="020F0502020204030204" pitchFamily="34" charset="0"/>
                <a:ea typeface="Cambria" panose="02040503050406030204" pitchFamily="18" charset="0"/>
                <a:cs typeface="Times New Roman" panose="02020603050405020304" pitchFamily="18" charset="0"/>
              </a:rPr>
              <a:t>Diseñar un modelo predictivo basado en redes neuronales LSTM que permita estimar el precio a corto plazo de acciones individuales, utilizando indicadores financieros y datos históricos relevantes.</a:t>
            </a:r>
            <a:endParaRPr lang="es-CO" sz="18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s-CO">
                <a:latin typeface="Calibri" panose="020F0502020204030204" pitchFamily="34" charset="0"/>
                <a:ea typeface="Cambria" panose="02040503050406030204" pitchFamily="18" charset="0"/>
                <a:cs typeface="Times New Roman" panose="02020603050405020304" pitchFamily="18" charset="0"/>
              </a:rPr>
              <a:t>Implementar </a:t>
            </a:r>
            <a:r>
              <a:rPr lang="es-CO" sz="1800">
                <a:effectLst/>
                <a:latin typeface="Calibri" panose="020F0502020204030204" pitchFamily="34" charset="0"/>
                <a:ea typeface="Cambria" panose="02040503050406030204" pitchFamily="18" charset="0"/>
                <a:cs typeface="Times New Roman" panose="02020603050405020304" pitchFamily="18" charset="0"/>
              </a:rPr>
              <a:t>una </a:t>
            </a:r>
            <a:r>
              <a:rPr lang="es-CO" sz="1800" dirty="0">
                <a:effectLst/>
                <a:latin typeface="Calibri" panose="020F0502020204030204" pitchFamily="34" charset="0"/>
                <a:ea typeface="Cambria" panose="02040503050406030204" pitchFamily="18" charset="0"/>
                <a:cs typeface="Times New Roman" panose="02020603050405020304" pitchFamily="18" charset="0"/>
              </a:rPr>
              <a:t>herramienta integrada en </a:t>
            </a:r>
            <a:r>
              <a:rPr lang="es-CO" sz="1800" dirty="0" err="1">
                <a:effectLst/>
                <a:latin typeface="Calibri" panose="020F0502020204030204" pitchFamily="34" charset="0"/>
                <a:ea typeface="Cambria" panose="02040503050406030204" pitchFamily="18" charset="0"/>
                <a:cs typeface="Times New Roman" panose="02020603050405020304" pitchFamily="18" charset="0"/>
              </a:rPr>
              <a:t>Telegram</a:t>
            </a:r>
            <a:r>
              <a:rPr lang="es-CO" sz="1800" dirty="0">
                <a:effectLst/>
                <a:latin typeface="Calibri" panose="020F0502020204030204" pitchFamily="34" charset="0"/>
                <a:ea typeface="Cambria" panose="02040503050406030204" pitchFamily="18" charset="0"/>
                <a:cs typeface="Times New Roman" panose="02020603050405020304" pitchFamily="18" charset="0"/>
              </a:rPr>
              <a:t> que presente al usuario las predicciones generadas por el modelo LSTM, facilitando así el proceso de toma de decisiones en sus inversiones bursátiles.</a:t>
            </a:r>
            <a:endParaRPr lang="es-CO" sz="18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CO" sz="1800" dirty="0">
                <a:effectLst/>
                <a:latin typeface="Calibri" panose="020F0502020204030204" pitchFamily="34" charset="0"/>
                <a:ea typeface="Cambria" panose="02040503050406030204" pitchFamily="18" charset="0"/>
                <a:cs typeface="Times New Roman" panose="02020603050405020304" pitchFamily="18" charset="0"/>
              </a:rPr>
              <a:t>Evaluar el desempeño del modelo predictivo mediante métricas estadísticas como el error cuadrático medio (RMSE) y el coeficiente de determinación (R²), para garantizar su precisión y confiabilidad en escenarios reales.</a:t>
            </a:r>
            <a:endParaRPr lang="es-CO" sz="1800" dirty="0">
              <a:effectLst/>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40002661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4810</TotalTime>
  <Words>2151</Words>
  <Application>Microsoft Office PowerPoint</Application>
  <PresentationFormat>Panorámica</PresentationFormat>
  <Paragraphs>188</Paragraphs>
  <Slides>28</Slides>
  <Notes>2</Notes>
  <HiddenSlides>0</HiddenSlides>
  <MMClips>0</MMClips>
  <ScaleCrop>false</ScaleCrop>
  <HeadingPairs>
    <vt:vector size="8" baseType="variant">
      <vt:variant>
        <vt:lpstr>Fuentes usadas</vt:lpstr>
      </vt:variant>
      <vt:variant>
        <vt:i4>14</vt:i4>
      </vt:variant>
      <vt:variant>
        <vt:lpstr>Tema</vt:lpstr>
      </vt:variant>
      <vt:variant>
        <vt:i4>1</vt:i4>
      </vt:variant>
      <vt:variant>
        <vt:lpstr>Servidores OLE incrustados</vt:lpstr>
      </vt:variant>
      <vt:variant>
        <vt:i4>1</vt:i4>
      </vt:variant>
      <vt:variant>
        <vt:lpstr>Títulos de diapositiva</vt:lpstr>
      </vt:variant>
      <vt:variant>
        <vt:i4>28</vt:i4>
      </vt:variant>
    </vt:vector>
  </HeadingPairs>
  <TitlesOfParts>
    <vt:vector size="44" baseType="lpstr">
      <vt:lpstr>Arial</vt:lpstr>
      <vt:lpstr>Calibri</vt:lpstr>
      <vt:lpstr>Calibri Light</vt:lpstr>
      <vt:lpstr>Cambria</vt:lpstr>
      <vt:lpstr>Courier New</vt:lpstr>
      <vt:lpstr>Gelasio</vt:lpstr>
      <vt:lpstr>Gelasio Semi Bold</vt:lpstr>
      <vt:lpstr>Google Sans</vt:lpstr>
      <vt:lpstr>Roboto</vt:lpstr>
      <vt:lpstr>Roboto Slab</vt:lpstr>
      <vt:lpstr>Symbol</vt:lpstr>
      <vt:lpstr>Times New Roman</vt:lpstr>
      <vt:lpstr>verdana</vt:lpstr>
      <vt:lpstr>Wingdings</vt:lpstr>
      <vt:lpstr>Tema de Office</vt:lpstr>
      <vt:lpstr>Document</vt:lpstr>
      <vt:lpstr>Presentación de PowerPoint</vt:lpstr>
      <vt:lpstr>Presentación de PowerPoint</vt:lpstr>
      <vt:lpstr>Motivación</vt:lpstr>
      <vt:lpstr>Motivación</vt:lpstr>
      <vt:lpstr>Motivación</vt:lpstr>
      <vt:lpstr>Motivación</vt:lpstr>
      <vt:lpstr>Presentación de PowerPoint</vt:lpstr>
      <vt:lpstr>Problema</vt:lpstr>
      <vt:lpstr>Objetivo General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Parque</dc:creator>
  <cp:lastModifiedBy>Oneidas</cp:lastModifiedBy>
  <cp:revision>277</cp:revision>
  <dcterms:created xsi:type="dcterms:W3CDTF">2020-05-06T19:09:23Z</dcterms:created>
  <dcterms:modified xsi:type="dcterms:W3CDTF">2025-05-10T16:23:32Z</dcterms:modified>
</cp:coreProperties>
</file>